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8" r:id="rId2"/>
    <p:sldId id="269" r:id="rId3"/>
    <p:sldId id="268" r:id="rId4"/>
    <p:sldId id="279" r:id="rId5"/>
    <p:sldId id="280" r:id="rId6"/>
    <p:sldId id="281" r:id="rId7"/>
    <p:sldId id="283" r:id="rId8"/>
    <p:sldId id="284" r:id="rId9"/>
    <p:sldId id="282" r:id="rId10"/>
    <p:sldId id="285" r:id="rId11"/>
    <p:sldId id="286" r:id="rId12"/>
    <p:sldId id="287" r:id="rId13"/>
    <p:sldId id="288" r:id="rId14"/>
    <p:sldId id="289" r:id="rId15"/>
    <p:sldId id="290" r:id="rId16"/>
    <p:sldId id="291" r:id="rId17"/>
    <p:sldId id="292" r:id="rId18"/>
    <p:sldId id="293" r:id="rId19"/>
    <p:sldId id="294" r:id="rId20"/>
    <p:sldId id="295" r:id="rId21"/>
    <p:sldId id="297" r:id="rId22"/>
    <p:sldId id="296" r:id="rId23"/>
    <p:sldId id="298" r:id="rId24"/>
    <p:sldId id="278" r:id="rId2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96"/>
    <a:srgbClr val="B7DEE8"/>
    <a:srgbClr val="D7E4BD"/>
    <a:srgbClr val="0A8A98"/>
    <a:srgbClr val="009798"/>
    <a:srgbClr val="8EB4E3"/>
    <a:srgbClr val="FF9F4B"/>
    <a:srgbClr val="5699C6"/>
    <a:srgbClr val="949599"/>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566" autoAdjust="0"/>
  </p:normalViewPr>
  <p:slideViewPr>
    <p:cSldViewPr>
      <p:cViewPr>
        <p:scale>
          <a:sx n="150" d="100"/>
          <a:sy n="150" d="100"/>
        </p:scale>
        <p:origin x="678"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FB3DABD-D3D3-4CBA-836B-2803907BEAFD}" type="datetimeFigureOut">
              <a:rPr lang="en-US" smtClean="0"/>
              <a:t>3/4/2024</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124E2A9-34A8-4032-806C-6D6F639F1FF6}" type="slidenum">
              <a:rPr lang="en-US" smtClean="0"/>
              <a:t>‹#›</a:t>
            </a:fld>
            <a:endParaRPr lang="en-US"/>
          </a:p>
        </p:txBody>
      </p:sp>
    </p:spTree>
    <p:extLst>
      <p:ext uri="{BB962C8B-B14F-4D97-AF65-F5344CB8AC3E}">
        <p14:creationId xmlns:p14="http://schemas.microsoft.com/office/powerpoint/2010/main" val="419200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24E2A9-34A8-4032-806C-6D6F639F1FF6}" type="slidenum">
              <a:rPr lang="en-US" smtClean="0"/>
              <a:t>4</a:t>
            </a:fld>
            <a:endParaRPr lang="en-US"/>
          </a:p>
        </p:txBody>
      </p:sp>
    </p:spTree>
    <p:extLst>
      <p:ext uri="{BB962C8B-B14F-4D97-AF65-F5344CB8AC3E}">
        <p14:creationId xmlns:p14="http://schemas.microsoft.com/office/powerpoint/2010/main" val="77935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AE25A-2751-F352-F80A-455447C40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187C4-509E-7423-5606-4B6DF9FA1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AF5970-FBF7-08F0-A3B6-79245D3995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2D57CC-4793-75E2-93BF-10E38A474B8C}"/>
              </a:ext>
            </a:extLst>
          </p:cNvPr>
          <p:cNvSpPr>
            <a:spLocks noGrp="1"/>
          </p:cNvSpPr>
          <p:nvPr>
            <p:ph type="sldNum" sz="quarter" idx="5"/>
          </p:nvPr>
        </p:nvSpPr>
        <p:spPr/>
        <p:txBody>
          <a:bodyPr/>
          <a:lstStyle/>
          <a:p>
            <a:fld id="{4124E2A9-34A8-4032-806C-6D6F639F1FF6}" type="slidenum">
              <a:rPr lang="en-US" smtClean="0"/>
              <a:t>15</a:t>
            </a:fld>
            <a:endParaRPr lang="en-US"/>
          </a:p>
        </p:txBody>
      </p:sp>
    </p:spTree>
    <p:extLst>
      <p:ext uri="{BB962C8B-B14F-4D97-AF65-F5344CB8AC3E}">
        <p14:creationId xmlns:p14="http://schemas.microsoft.com/office/powerpoint/2010/main" val="163088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8088-38A5-D641-2791-E5443B358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506BC-A663-428A-8A23-95AB91E95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EA09A-D46D-E066-335D-462E32ACF7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A99CDA-CE4A-6FB3-EA27-A0085BBD6F25}"/>
              </a:ext>
            </a:extLst>
          </p:cNvPr>
          <p:cNvSpPr>
            <a:spLocks noGrp="1"/>
          </p:cNvSpPr>
          <p:nvPr>
            <p:ph type="sldNum" sz="quarter" idx="5"/>
          </p:nvPr>
        </p:nvSpPr>
        <p:spPr/>
        <p:txBody>
          <a:bodyPr/>
          <a:lstStyle/>
          <a:p>
            <a:fld id="{4124E2A9-34A8-4032-806C-6D6F639F1FF6}" type="slidenum">
              <a:rPr lang="en-US" smtClean="0"/>
              <a:t>16</a:t>
            </a:fld>
            <a:endParaRPr lang="en-US"/>
          </a:p>
        </p:txBody>
      </p:sp>
    </p:spTree>
    <p:extLst>
      <p:ext uri="{BB962C8B-B14F-4D97-AF65-F5344CB8AC3E}">
        <p14:creationId xmlns:p14="http://schemas.microsoft.com/office/powerpoint/2010/main" val="1236998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030CB-0A47-A1BE-7A6A-8F806EFA1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15B67-68C9-E36C-17EF-9DB9BCA55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A87DA-3C34-A3B0-CD17-3D051BA6EA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50AA86-6FCE-1F4A-2C41-722958056A61}"/>
              </a:ext>
            </a:extLst>
          </p:cNvPr>
          <p:cNvSpPr>
            <a:spLocks noGrp="1"/>
          </p:cNvSpPr>
          <p:nvPr>
            <p:ph type="sldNum" sz="quarter" idx="5"/>
          </p:nvPr>
        </p:nvSpPr>
        <p:spPr/>
        <p:txBody>
          <a:bodyPr/>
          <a:lstStyle/>
          <a:p>
            <a:fld id="{4124E2A9-34A8-4032-806C-6D6F639F1FF6}" type="slidenum">
              <a:rPr lang="en-US" smtClean="0"/>
              <a:t>18</a:t>
            </a:fld>
            <a:endParaRPr lang="en-US"/>
          </a:p>
        </p:txBody>
      </p:sp>
    </p:spTree>
    <p:extLst>
      <p:ext uri="{BB962C8B-B14F-4D97-AF65-F5344CB8AC3E}">
        <p14:creationId xmlns:p14="http://schemas.microsoft.com/office/powerpoint/2010/main" val="227658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4B265-2841-0031-A458-7F3E63ED6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C2ECD-439A-E833-A843-BED7AA791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1CE22-0375-294B-CFBF-3E69C13EE3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4392E6-FE7A-D5AC-CD0E-F6D820E6BF56}"/>
              </a:ext>
            </a:extLst>
          </p:cNvPr>
          <p:cNvSpPr>
            <a:spLocks noGrp="1"/>
          </p:cNvSpPr>
          <p:nvPr>
            <p:ph type="sldNum" sz="quarter" idx="5"/>
          </p:nvPr>
        </p:nvSpPr>
        <p:spPr/>
        <p:txBody>
          <a:bodyPr/>
          <a:lstStyle/>
          <a:p>
            <a:fld id="{4124E2A9-34A8-4032-806C-6D6F639F1FF6}" type="slidenum">
              <a:rPr lang="en-US" smtClean="0"/>
              <a:t>19</a:t>
            </a:fld>
            <a:endParaRPr lang="en-US"/>
          </a:p>
        </p:txBody>
      </p:sp>
    </p:spTree>
    <p:extLst>
      <p:ext uri="{BB962C8B-B14F-4D97-AF65-F5344CB8AC3E}">
        <p14:creationId xmlns:p14="http://schemas.microsoft.com/office/powerpoint/2010/main" val="252406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1627B-6A9B-C8FD-86FF-E972B56E9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D78886-3C41-5606-5845-2DEFBE2B1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F8DED-7DB3-4A84-01DB-BB36425CC5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BCC4A-2B8A-8BBA-2033-96C5E2BE5E93}"/>
              </a:ext>
            </a:extLst>
          </p:cNvPr>
          <p:cNvSpPr>
            <a:spLocks noGrp="1"/>
          </p:cNvSpPr>
          <p:nvPr>
            <p:ph type="sldNum" sz="quarter" idx="5"/>
          </p:nvPr>
        </p:nvSpPr>
        <p:spPr/>
        <p:txBody>
          <a:bodyPr/>
          <a:lstStyle/>
          <a:p>
            <a:fld id="{4124E2A9-34A8-4032-806C-6D6F639F1FF6}" type="slidenum">
              <a:rPr lang="en-US" smtClean="0"/>
              <a:t>20</a:t>
            </a:fld>
            <a:endParaRPr lang="en-US"/>
          </a:p>
        </p:txBody>
      </p:sp>
    </p:spTree>
    <p:extLst>
      <p:ext uri="{BB962C8B-B14F-4D97-AF65-F5344CB8AC3E}">
        <p14:creationId xmlns:p14="http://schemas.microsoft.com/office/powerpoint/2010/main" val="3188611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E135-026D-72E5-E3C2-C993F8BCD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6B08D-7531-9DD3-8DC4-76B13D1D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74E89-E7AC-7EE0-9234-E806F5C35B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A820F-AC74-9B5C-6E6D-E580C5853A56}"/>
              </a:ext>
            </a:extLst>
          </p:cNvPr>
          <p:cNvSpPr>
            <a:spLocks noGrp="1"/>
          </p:cNvSpPr>
          <p:nvPr>
            <p:ph type="sldNum" sz="quarter" idx="5"/>
          </p:nvPr>
        </p:nvSpPr>
        <p:spPr/>
        <p:txBody>
          <a:bodyPr/>
          <a:lstStyle/>
          <a:p>
            <a:fld id="{4124E2A9-34A8-4032-806C-6D6F639F1FF6}" type="slidenum">
              <a:rPr lang="en-US" smtClean="0"/>
              <a:t>22</a:t>
            </a:fld>
            <a:endParaRPr lang="en-US"/>
          </a:p>
        </p:txBody>
      </p:sp>
    </p:spTree>
    <p:extLst>
      <p:ext uri="{BB962C8B-B14F-4D97-AF65-F5344CB8AC3E}">
        <p14:creationId xmlns:p14="http://schemas.microsoft.com/office/powerpoint/2010/main" val="138838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FFE6E-A747-F2C7-7FCB-35344AE13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9FF16-6D58-D149-CBC2-4BB0822B5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6E583-8CCF-6207-0C29-3DB6CA285C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04BA09-23C3-E97F-22A6-16E34127D62C}"/>
              </a:ext>
            </a:extLst>
          </p:cNvPr>
          <p:cNvSpPr>
            <a:spLocks noGrp="1"/>
          </p:cNvSpPr>
          <p:nvPr>
            <p:ph type="sldNum" sz="quarter" idx="5"/>
          </p:nvPr>
        </p:nvSpPr>
        <p:spPr/>
        <p:txBody>
          <a:bodyPr/>
          <a:lstStyle/>
          <a:p>
            <a:fld id="{4124E2A9-34A8-4032-806C-6D6F639F1FF6}" type="slidenum">
              <a:rPr lang="en-US" smtClean="0"/>
              <a:t>6</a:t>
            </a:fld>
            <a:endParaRPr lang="en-US"/>
          </a:p>
        </p:txBody>
      </p:sp>
    </p:spTree>
    <p:extLst>
      <p:ext uri="{BB962C8B-B14F-4D97-AF65-F5344CB8AC3E}">
        <p14:creationId xmlns:p14="http://schemas.microsoft.com/office/powerpoint/2010/main" val="1317227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172E-F057-3391-8A2C-756F3F0B5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8702D-23D6-4004-31B5-0D80555F3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748BB1-44D8-8193-4FE9-878941A29C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52A9BE-EFEE-A9C4-9590-C4030A08B2BB}"/>
              </a:ext>
            </a:extLst>
          </p:cNvPr>
          <p:cNvSpPr>
            <a:spLocks noGrp="1"/>
          </p:cNvSpPr>
          <p:nvPr>
            <p:ph type="sldNum" sz="quarter" idx="5"/>
          </p:nvPr>
        </p:nvSpPr>
        <p:spPr/>
        <p:txBody>
          <a:bodyPr/>
          <a:lstStyle/>
          <a:p>
            <a:fld id="{4124E2A9-34A8-4032-806C-6D6F639F1FF6}" type="slidenum">
              <a:rPr lang="en-US" smtClean="0"/>
              <a:t>7</a:t>
            </a:fld>
            <a:endParaRPr lang="en-US"/>
          </a:p>
        </p:txBody>
      </p:sp>
    </p:spTree>
    <p:extLst>
      <p:ext uri="{BB962C8B-B14F-4D97-AF65-F5344CB8AC3E}">
        <p14:creationId xmlns:p14="http://schemas.microsoft.com/office/powerpoint/2010/main" val="83189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ACA0-59DB-3951-6051-606C91BC9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0F7FE-3CAF-E837-A2E6-D51CF65E1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80296-0281-9141-3804-3148CD0C73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0A74F0-DD9D-C287-BEDD-17801DB98E80}"/>
              </a:ext>
            </a:extLst>
          </p:cNvPr>
          <p:cNvSpPr>
            <a:spLocks noGrp="1"/>
          </p:cNvSpPr>
          <p:nvPr>
            <p:ph type="sldNum" sz="quarter" idx="5"/>
          </p:nvPr>
        </p:nvSpPr>
        <p:spPr/>
        <p:txBody>
          <a:bodyPr/>
          <a:lstStyle/>
          <a:p>
            <a:fld id="{4124E2A9-34A8-4032-806C-6D6F639F1FF6}" type="slidenum">
              <a:rPr lang="en-US" smtClean="0"/>
              <a:t>8</a:t>
            </a:fld>
            <a:endParaRPr lang="en-US"/>
          </a:p>
        </p:txBody>
      </p:sp>
    </p:spTree>
    <p:extLst>
      <p:ext uri="{BB962C8B-B14F-4D97-AF65-F5344CB8AC3E}">
        <p14:creationId xmlns:p14="http://schemas.microsoft.com/office/powerpoint/2010/main" val="60829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E0597-5E28-D0D0-E8D3-CAACBE1AD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B84FC-DCB8-962B-779D-92DD44C68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D9BBA-D815-F6A3-E0E9-EC8B6E5033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18405D-EAE8-F44C-314D-92A4F83C6141}"/>
              </a:ext>
            </a:extLst>
          </p:cNvPr>
          <p:cNvSpPr>
            <a:spLocks noGrp="1"/>
          </p:cNvSpPr>
          <p:nvPr>
            <p:ph type="sldNum" sz="quarter" idx="5"/>
          </p:nvPr>
        </p:nvSpPr>
        <p:spPr/>
        <p:txBody>
          <a:bodyPr/>
          <a:lstStyle/>
          <a:p>
            <a:fld id="{4124E2A9-34A8-4032-806C-6D6F639F1FF6}" type="slidenum">
              <a:rPr lang="en-US" smtClean="0"/>
              <a:t>9</a:t>
            </a:fld>
            <a:endParaRPr lang="en-US"/>
          </a:p>
        </p:txBody>
      </p:sp>
    </p:spTree>
    <p:extLst>
      <p:ext uri="{BB962C8B-B14F-4D97-AF65-F5344CB8AC3E}">
        <p14:creationId xmlns:p14="http://schemas.microsoft.com/office/powerpoint/2010/main" val="390566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088B-1C09-CCDB-7100-9071DAD2D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E22E1-49FF-BE76-1158-11D6BE7BA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41428-9E2B-83BF-3A84-D028C10437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526ECA-2613-9987-9148-4802408A0FBD}"/>
              </a:ext>
            </a:extLst>
          </p:cNvPr>
          <p:cNvSpPr>
            <a:spLocks noGrp="1"/>
          </p:cNvSpPr>
          <p:nvPr>
            <p:ph type="sldNum" sz="quarter" idx="5"/>
          </p:nvPr>
        </p:nvSpPr>
        <p:spPr/>
        <p:txBody>
          <a:bodyPr/>
          <a:lstStyle/>
          <a:p>
            <a:fld id="{4124E2A9-34A8-4032-806C-6D6F639F1FF6}" type="slidenum">
              <a:rPr lang="en-US" smtClean="0"/>
              <a:t>10</a:t>
            </a:fld>
            <a:endParaRPr lang="en-US"/>
          </a:p>
        </p:txBody>
      </p:sp>
    </p:spTree>
    <p:extLst>
      <p:ext uri="{BB962C8B-B14F-4D97-AF65-F5344CB8AC3E}">
        <p14:creationId xmlns:p14="http://schemas.microsoft.com/office/powerpoint/2010/main" val="3841450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0FC48-EC61-6EA9-053C-00E24098F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13B3-EDC0-09FA-C858-3620AD9C0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C38D5-8723-53CB-AE55-BC4351454F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281882-7595-4829-21E0-4B86598A8026}"/>
              </a:ext>
            </a:extLst>
          </p:cNvPr>
          <p:cNvSpPr>
            <a:spLocks noGrp="1"/>
          </p:cNvSpPr>
          <p:nvPr>
            <p:ph type="sldNum" sz="quarter" idx="5"/>
          </p:nvPr>
        </p:nvSpPr>
        <p:spPr/>
        <p:txBody>
          <a:bodyPr/>
          <a:lstStyle/>
          <a:p>
            <a:fld id="{4124E2A9-34A8-4032-806C-6D6F639F1FF6}" type="slidenum">
              <a:rPr lang="en-US" smtClean="0"/>
              <a:t>11</a:t>
            </a:fld>
            <a:endParaRPr lang="en-US"/>
          </a:p>
        </p:txBody>
      </p:sp>
    </p:spTree>
    <p:extLst>
      <p:ext uri="{BB962C8B-B14F-4D97-AF65-F5344CB8AC3E}">
        <p14:creationId xmlns:p14="http://schemas.microsoft.com/office/powerpoint/2010/main" val="37084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BDA2-BE31-82A4-F64D-D8981AB4A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6898-3B88-E5EE-322B-3B91E878C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6F4275-56BF-D309-F0D2-792B30CC6E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878A7E-D044-B2F9-7E26-6DC6C8097863}"/>
              </a:ext>
            </a:extLst>
          </p:cNvPr>
          <p:cNvSpPr>
            <a:spLocks noGrp="1"/>
          </p:cNvSpPr>
          <p:nvPr>
            <p:ph type="sldNum" sz="quarter" idx="5"/>
          </p:nvPr>
        </p:nvSpPr>
        <p:spPr/>
        <p:txBody>
          <a:bodyPr/>
          <a:lstStyle/>
          <a:p>
            <a:fld id="{4124E2A9-34A8-4032-806C-6D6F639F1FF6}" type="slidenum">
              <a:rPr lang="en-US" smtClean="0"/>
              <a:t>12</a:t>
            </a:fld>
            <a:endParaRPr lang="en-US"/>
          </a:p>
        </p:txBody>
      </p:sp>
    </p:spTree>
    <p:extLst>
      <p:ext uri="{BB962C8B-B14F-4D97-AF65-F5344CB8AC3E}">
        <p14:creationId xmlns:p14="http://schemas.microsoft.com/office/powerpoint/2010/main" val="418225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281BF-B205-5D59-B34B-98AE51362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ECE44-4363-33A4-978C-612CD8936F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7F1B6D-EC89-67B1-27C7-86CA9A4660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8E5770-C363-49F3-30D3-971B55A75C19}"/>
              </a:ext>
            </a:extLst>
          </p:cNvPr>
          <p:cNvSpPr>
            <a:spLocks noGrp="1"/>
          </p:cNvSpPr>
          <p:nvPr>
            <p:ph type="sldNum" sz="quarter" idx="5"/>
          </p:nvPr>
        </p:nvSpPr>
        <p:spPr/>
        <p:txBody>
          <a:bodyPr/>
          <a:lstStyle/>
          <a:p>
            <a:fld id="{4124E2A9-34A8-4032-806C-6D6F639F1FF6}" type="slidenum">
              <a:rPr lang="en-US" smtClean="0"/>
              <a:t>13</a:t>
            </a:fld>
            <a:endParaRPr lang="en-US"/>
          </a:p>
        </p:txBody>
      </p:sp>
    </p:spTree>
    <p:extLst>
      <p:ext uri="{BB962C8B-B14F-4D97-AF65-F5344CB8AC3E}">
        <p14:creationId xmlns:p14="http://schemas.microsoft.com/office/powerpoint/2010/main" val="405143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9"/>
          </a:xfrm>
          <a:prstGeom prst="rect">
            <a:avLst/>
          </a:prstGeom>
        </p:spPr>
      </p:pic>
      <p:sp>
        <p:nvSpPr>
          <p:cNvPr id="17" name="bg object 17"/>
          <p:cNvSpPr/>
          <p:nvPr/>
        </p:nvSpPr>
        <p:spPr>
          <a:xfrm>
            <a:off x="0" y="0"/>
            <a:ext cx="9144000" cy="5131435"/>
          </a:xfrm>
          <a:custGeom>
            <a:avLst/>
            <a:gdLst/>
            <a:ahLst/>
            <a:cxnLst/>
            <a:rect l="l" t="t" r="r" b="b"/>
            <a:pathLst>
              <a:path w="9144000" h="5131435">
                <a:moveTo>
                  <a:pt x="9143999" y="5131150"/>
                </a:moveTo>
                <a:lnTo>
                  <a:pt x="0" y="5131150"/>
                </a:lnTo>
                <a:lnTo>
                  <a:pt x="0" y="0"/>
                </a:lnTo>
                <a:lnTo>
                  <a:pt x="9143999" y="0"/>
                </a:lnTo>
                <a:lnTo>
                  <a:pt x="9143999" y="5131150"/>
                </a:lnTo>
                <a:close/>
              </a:path>
            </a:pathLst>
          </a:custGeom>
          <a:solidFill>
            <a:srgbClr val="D01010">
              <a:alpha val="32156"/>
            </a:srgbClr>
          </a:solidFill>
        </p:spPr>
        <p:txBody>
          <a:bodyPr wrap="square" lIns="0" tIns="0" rIns="0" bIns="0" rtlCol="0"/>
          <a:lstStyle/>
          <a:p>
            <a:endParaRPr/>
          </a:p>
        </p:txBody>
      </p:sp>
      <p:sp>
        <p:nvSpPr>
          <p:cNvPr id="18" name="bg object 18"/>
          <p:cNvSpPr/>
          <p:nvPr/>
        </p:nvSpPr>
        <p:spPr>
          <a:xfrm>
            <a:off x="5104320" y="351142"/>
            <a:ext cx="2763520" cy="4551680"/>
          </a:xfrm>
          <a:custGeom>
            <a:avLst/>
            <a:gdLst/>
            <a:ahLst/>
            <a:cxnLst/>
            <a:rect l="l" t="t" r="r" b="b"/>
            <a:pathLst>
              <a:path w="2763520" h="4551680">
                <a:moveTo>
                  <a:pt x="2763202" y="3097060"/>
                </a:moveTo>
                <a:lnTo>
                  <a:pt x="2758948" y="3043250"/>
                </a:lnTo>
                <a:lnTo>
                  <a:pt x="2746413" y="2991243"/>
                </a:lnTo>
                <a:lnTo>
                  <a:pt x="2726004" y="2941955"/>
                </a:lnTo>
                <a:lnTo>
                  <a:pt x="2698089" y="2896324"/>
                </a:lnTo>
                <a:lnTo>
                  <a:pt x="2663037" y="2855264"/>
                </a:lnTo>
                <a:lnTo>
                  <a:pt x="2076640" y="2268867"/>
                </a:lnTo>
                <a:lnTo>
                  <a:pt x="2661196" y="1684324"/>
                </a:lnTo>
                <a:lnTo>
                  <a:pt x="2696502" y="1642935"/>
                </a:lnTo>
                <a:lnTo>
                  <a:pt x="2724632" y="1596961"/>
                </a:lnTo>
                <a:lnTo>
                  <a:pt x="2745206" y="1547304"/>
                </a:lnTo>
                <a:lnTo>
                  <a:pt x="2757830" y="1494891"/>
                </a:lnTo>
                <a:lnTo>
                  <a:pt x="2762123" y="1440662"/>
                </a:lnTo>
                <a:lnTo>
                  <a:pt x="2757830" y="1386433"/>
                </a:lnTo>
                <a:lnTo>
                  <a:pt x="2745206" y="1334033"/>
                </a:lnTo>
                <a:lnTo>
                  <a:pt x="2724632" y="1284376"/>
                </a:lnTo>
                <a:lnTo>
                  <a:pt x="2696502" y="1238389"/>
                </a:lnTo>
                <a:lnTo>
                  <a:pt x="2661196" y="1197013"/>
                </a:lnTo>
                <a:lnTo>
                  <a:pt x="1565097" y="100914"/>
                </a:lnTo>
                <a:lnTo>
                  <a:pt x="1529816" y="70078"/>
                </a:lnTo>
                <a:lnTo>
                  <a:pt x="1491627" y="44843"/>
                </a:lnTo>
                <a:lnTo>
                  <a:pt x="1451114" y="25222"/>
                </a:lnTo>
                <a:lnTo>
                  <a:pt x="1408861" y="11201"/>
                </a:lnTo>
                <a:lnTo>
                  <a:pt x="1365440" y="2794"/>
                </a:lnTo>
                <a:lnTo>
                  <a:pt x="1321447" y="0"/>
                </a:lnTo>
                <a:lnTo>
                  <a:pt x="1277454" y="2794"/>
                </a:lnTo>
                <a:lnTo>
                  <a:pt x="1234033" y="11201"/>
                </a:lnTo>
                <a:lnTo>
                  <a:pt x="1191780" y="25222"/>
                </a:lnTo>
                <a:lnTo>
                  <a:pt x="1151267" y="44843"/>
                </a:lnTo>
                <a:lnTo>
                  <a:pt x="1113078" y="70078"/>
                </a:lnTo>
                <a:lnTo>
                  <a:pt x="1077798" y="100914"/>
                </a:lnTo>
                <a:lnTo>
                  <a:pt x="103200" y="1075512"/>
                </a:lnTo>
                <a:lnTo>
                  <a:pt x="72364" y="1110792"/>
                </a:lnTo>
                <a:lnTo>
                  <a:pt x="47129" y="1148981"/>
                </a:lnTo>
                <a:lnTo>
                  <a:pt x="27508" y="1189494"/>
                </a:lnTo>
                <a:lnTo>
                  <a:pt x="13487" y="1231747"/>
                </a:lnTo>
                <a:lnTo>
                  <a:pt x="5080" y="1275168"/>
                </a:lnTo>
                <a:lnTo>
                  <a:pt x="2273" y="1319161"/>
                </a:lnTo>
                <a:lnTo>
                  <a:pt x="5080" y="1363154"/>
                </a:lnTo>
                <a:lnTo>
                  <a:pt x="13487" y="1406575"/>
                </a:lnTo>
                <a:lnTo>
                  <a:pt x="27508" y="1448828"/>
                </a:lnTo>
                <a:lnTo>
                  <a:pt x="47129" y="1489341"/>
                </a:lnTo>
                <a:lnTo>
                  <a:pt x="72364" y="1527530"/>
                </a:lnTo>
                <a:lnTo>
                  <a:pt x="103200" y="1562823"/>
                </a:lnTo>
                <a:lnTo>
                  <a:pt x="820343" y="2279967"/>
                </a:lnTo>
                <a:lnTo>
                  <a:pt x="100152" y="3000159"/>
                </a:lnTo>
                <a:lnTo>
                  <a:pt x="69545" y="3035173"/>
                </a:lnTo>
                <a:lnTo>
                  <a:pt x="44513" y="3073082"/>
                </a:lnTo>
                <a:lnTo>
                  <a:pt x="25031" y="3113278"/>
                </a:lnTo>
                <a:lnTo>
                  <a:pt x="11125" y="3155213"/>
                </a:lnTo>
                <a:lnTo>
                  <a:pt x="2781" y="3198304"/>
                </a:lnTo>
                <a:lnTo>
                  <a:pt x="0" y="3241967"/>
                </a:lnTo>
                <a:lnTo>
                  <a:pt x="2781" y="3285629"/>
                </a:lnTo>
                <a:lnTo>
                  <a:pt x="11125" y="3328708"/>
                </a:lnTo>
                <a:lnTo>
                  <a:pt x="25031" y="3370643"/>
                </a:lnTo>
                <a:lnTo>
                  <a:pt x="44513" y="3410851"/>
                </a:lnTo>
                <a:lnTo>
                  <a:pt x="69545" y="3448748"/>
                </a:lnTo>
                <a:lnTo>
                  <a:pt x="100152" y="3483775"/>
                </a:lnTo>
                <a:lnTo>
                  <a:pt x="1067346" y="4450956"/>
                </a:lnTo>
                <a:lnTo>
                  <a:pt x="1102360" y="4481563"/>
                </a:lnTo>
                <a:lnTo>
                  <a:pt x="1140256" y="4506607"/>
                </a:lnTo>
                <a:lnTo>
                  <a:pt x="1180465" y="4526077"/>
                </a:lnTo>
                <a:lnTo>
                  <a:pt x="1222400" y="4539983"/>
                </a:lnTo>
                <a:lnTo>
                  <a:pt x="1265491" y="4548340"/>
                </a:lnTo>
                <a:lnTo>
                  <a:pt x="1309154" y="4551121"/>
                </a:lnTo>
                <a:lnTo>
                  <a:pt x="1352804" y="4548340"/>
                </a:lnTo>
                <a:lnTo>
                  <a:pt x="1395895" y="4539983"/>
                </a:lnTo>
                <a:lnTo>
                  <a:pt x="1437830" y="4526077"/>
                </a:lnTo>
                <a:lnTo>
                  <a:pt x="1478038" y="4506607"/>
                </a:lnTo>
                <a:lnTo>
                  <a:pt x="1515935" y="4481563"/>
                </a:lnTo>
                <a:lnTo>
                  <a:pt x="1550949" y="4450956"/>
                </a:lnTo>
                <a:lnTo>
                  <a:pt x="2663037" y="3338868"/>
                </a:lnTo>
                <a:lnTo>
                  <a:pt x="2698089" y="3297796"/>
                </a:lnTo>
                <a:lnTo>
                  <a:pt x="2726004" y="3252165"/>
                </a:lnTo>
                <a:lnTo>
                  <a:pt x="2746413" y="3202889"/>
                </a:lnTo>
                <a:lnTo>
                  <a:pt x="2758948" y="3150882"/>
                </a:lnTo>
                <a:lnTo>
                  <a:pt x="2763202" y="3097060"/>
                </a:lnTo>
                <a:close/>
              </a:path>
            </a:pathLst>
          </a:custGeom>
          <a:solidFill>
            <a:srgbClr val="F4B931"/>
          </a:solidFill>
        </p:spPr>
        <p:txBody>
          <a:bodyPr wrap="square" lIns="0" tIns="0" rIns="0" bIns="0" rtlCol="0"/>
          <a:lstStyle/>
          <a:p>
            <a:endParaRPr/>
          </a:p>
        </p:txBody>
      </p:sp>
      <p:sp>
        <p:nvSpPr>
          <p:cNvPr id="19" name="bg object 19"/>
          <p:cNvSpPr/>
          <p:nvPr/>
        </p:nvSpPr>
        <p:spPr>
          <a:xfrm>
            <a:off x="5233169" y="0"/>
            <a:ext cx="3910965" cy="5143500"/>
          </a:xfrm>
          <a:custGeom>
            <a:avLst/>
            <a:gdLst/>
            <a:ahLst/>
            <a:cxnLst/>
            <a:rect l="l" t="t" r="r" b="b"/>
            <a:pathLst>
              <a:path w="3910965" h="5143500">
                <a:moveTo>
                  <a:pt x="3910830" y="5143499"/>
                </a:moveTo>
                <a:lnTo>
                  <a:pt x="2059242" y="5143499"/>
                </a:lnTo>
                <a:lnTo>
                  <a:pt x="253254" y="3337512"/>
                </a:lnTo>
                <a:lnTo>
                  <a:pt x="220613" y="3303060"/>
                </a:lnTo>
                <a:lnTo>
                  <a:pt x="190222" y="3267304"/>
                </a:lnTo>
                <a:lnTo>
                  <a:pt x="162083" y="3230335"/>
                </a:lnTo>
                <a:lnTo>
                  <a:pt x="136194" y="3192247"/>
                </a:lnTo>
                <a:lnTo>
                  <a:pt x="112557" y="3153134"/>
                </a:lnTo>
                <a:lnTo>
                  <a:pt x="91171" y="3113088"/>
                </a:lnTo>
                <a:lnTo>
                  <a:pt x="72036" y="3072203"/>
                </a:lnTo>
                <a:lnTo>
                  <a:pt x="55153" y="3030572"/>
                </a:lnTo>
                <a:lnTo>
                  <a:pt x="40520" y="2988288"/>
                </a:lnTo>
                <a:lnTo>
                  <a:pt x="28139" y="2945445"/>
                </a:lnTo>
                <a:lnTo>
                  <a:pt x="18009" y="2902135"/>
                </a:lnTo>
                <a:lnTo>
                  <a:pt x="10130" y="2858453"/>
                </a:lnTo>
                <a:lnTo>
                  <a:pt x="4502" y="2814490"/>
                </a:lnTo>
                <a:lnTo>
                  <a:pt x="1125" y="2770342"/>
                </a:lnTo>
                <a:lnTo>
                  <a:pt x="0" y="2726099"/>
                </a:lnTo>
                <a:lnTo>
                  <a:pt x="1125" y="2681857"/>
                </a:lnTo>
                <a:lnTo>
                  <a:pt x="4502" y="2637709"/>
                </a:lnTo>
                <a:lnTo>
                  <a:pt x="10130" y="2593746"/>
                </a:lnTo>
                <a:lnTo>
                  <a:pt x="18009" y="2550064"/>
                </a:lnTo>
                <a:lnTo>
                  <a:pt x="28139" y="2506754"/>
                </a:lnTo>
                <a:lnTo>
                  <a:pt x="40520" y="2463911"/>
                </a:lnTo>
                <a:lnTo>
                  <a:pt x="55153" y="2421627"/>
                </a:lnTo>
                <a:lnTo>
                  <a:pt x="72036" y="2379996"/>
                </a:lnTo>
                <a:lnTo>
                  <a:pt x="91171" y="2339111"/>
                </a:lnTo>
                <a:lnTo>
                  <a:pt x="112557" y="2299065"/>
                </a:lnTo>
                <a:lnTo>
                  <a:pt x="136194" y="2259952"/>
                </a:lnTo>
                <a:lnTo>
                  <a:pt x="162083" y="2221864"/>
                </a:lnTo>
                <a:lnTo>
                  <a:pt x="190222" y="2184895"/>
                </a:lnTo>
                <a:lnTo>
                  <a:pt x="220613" y="2149138"/>
                </a:lnTo>
                <a:lnTo>
                  <a:pt x="253254" y="2114687"/>
                </a:lnTo>
                <a:lnTo>
                  <a:pt x="2367942" y="0"/>
                </a:lnTo>
                <a:lnTo>
                  <a:pt x="3910830" y="0"/>
                </a:lnTo>
                <a:lnTo>
                  <a:pt x="3910830" y="5143499"/>
                </a:lnTo>
                <a:close/>
              </a:path>
            </a:pathLst>
          </a:custGeom>
          <a:solidFill>
            <a:srgbClr val="FFFFFF"/>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353355" y="189900"/>
            <a:ext cx="1795074" cy="831524"/>
          </a:xfrm>
          <a:prstGeom prst="rect">
            <a:avLst/>
          </a:prstGeom>
        </p:spPr>
      </p:pic>
      <p:sp>
        <p:nvSpPr>
          <p:cNvPr id="21" name="bg object 21"/>
          <p:cNvSpPr/>
          <p:nvPr/>
        </p:nvSpPr>
        <p:spPr>
          <a:xfrm>
            <a:off x="529624" y="3193399"/>
            <a:ext cx="4248150" cy="1520190"/>
          </a:xfrm>
          <a:custGeom>
            <a:avLst/>
            <a:gdLst/>
            <a:ahLst/>
            <a:cxnLst/>
            <a:rect l="l" t="t" r="r" b="b"/>
            <a:pathLst>
              <a:path w="4248150" h="1520189">
                <a:moveTo>
                  <a:pt x="3994344" y="1520099"/>
                </a:moveTo>
                <a:lnTo>
                  <a:pt x="253355" y="1520099"/>
                </a:lnTo>
                <a:lnTo>
                  <a:pt x="207814" y="1516018"/>
                </a:lnTo>
                <a:lnTo>
                  <a:pt x="164951" y="1504249"/>
                </a:lnTo>
                <a:lnTo>
                  <a:pt x="125481" y="1485509"/>
                </a:lnTo>
                <a:lnTo>
                  <a:pt x="90121" y="1460514"/>
                </a:lnTo>
                <a:lnTo>
                  <a:pt x="59585" y="1429978"/>
                </a:lnTo>
                <a:lnTo>
                  <a:pt x="34590" y="1394618"/>
                </a:lnTo>
                <a:lnTo>
                  <a:pt x="15850" y="1355148"/>
                </a:lnTo>
                <a:lnTo>
                  <a:pt x="4081" y="1312285"/>
                </a:lnTo>
                <a:lnTo>
                  <a:pt x="0" y="1266744"/>
                </a:lnTo>
                <a:lnTo>
                  <a:pt x="0" y="253354"/>
                </a:lnTo>
                <a:lnTo>
                  <a:pt x="4081" y="207814"/>
                </a:lnTo>
                <a:lnTo>
                  <a:pt x="15850" y="164951"/>
                </a:lnTo>
                <a:lnTo>
                  <a:pt x="34590" y="125481"/>
                </a:lnTo>
                <a:lnTo>
                  <a:pt x="59585" y="90121"/>
                </a:lnTo>
                <a:lnTo>
                  <a:pt x="90121" y="59585"/>
                </a:lnTo>
                <a:lnTo>
                  <a:pt x="125481" y="34590"/>
                </a:lnTo>
                <a:lnTo>
                  <a:pt x="164951" y="15850"/>
                </a:lnTo>
                <a:lnTo>
                  <a:pt x="207814" y="4081"/>
                </a:lnTo>
                <a:lnTo>
                  <a:pt x="253355" y="0"/>
                </a:lnTo>
                <a:lnTo>
                  <a:pt x="3994344" y="0"/>
                </a:lnTo>
                <a:lnTo>
                  <a:pt x="4044002" y="4913"/>
                </a:lnTo>
                <a:lnTo>
                  <a:pt x="4091299" y="19285"/>
                </a:lnTo>
                <a:lnTo>
                  <a:pt x="4134906" y="42566"/>
                </a:lnTo>
                <a:lnTo>
                  <a:pt x="4173494" y="74205"/>
                </a:lnTo>
                <a:lnTo>
                  <a:pt x="4205133" y="112793"/>
                </a:lnTo>
                <a:lnTo>
                  <a:pt x="4228414" y="156400"/>
                </a:lnTo>
                <a:lnTo>
                  <a:pt x="4242786" y="203697"/>
                </a:lnTo>
                <a:lnTo>
                  <a:pt x="4247699" y="253354"/>
                </a:lnTo>
                <a:lnTo>
                  <a:pt x="4247699" y="1266744"/>
                </a:lnTo>
                <a:lnTo>
                  <a:pt x="4243618" y="1312285"/>
                </a:lnTo>
                <a:lnTo>
                  <a:pt x="4231849" y="1355148"/>
                </a:lnTo>
                <a:lnTo>
                  <a:pt x="4213109" y="1394618"/>
                </a:lnTo>
                <a:lnTo>
                  <a:pt x="4188114" y="1429978"/>
                </a:lnTo>
                <a:lnTo>
                  <a:pt x="4157578" y="1460514"/>
                </a:lnTo>
                <a:lnTo>
                  <a:pt x="4122218" y="1485509"/>
                </a:lnTo>
                <a:lnTo>
                  <a:pt x="4082748" y="1504249"/>
                </a:lnTo>
                <a:lnTo>
                  <a:pt x="4039885" y="1516018"/>
                </a:lnTo>
                <a:lnTo>
                  <a:pt x="3994344" y="1520099"/>
                </a:lnTo>
                <a:close/>
              </a:path>
            </a:pathLst>
          </a:custGeom>
          <a:solidFill>
            <a:srgbClr val="EEEEEE"/>
          </a:solidFill>
        </p:spPr>
        <p:txBody>
          <a:bodyPr wrap="square" lIns="0" tIns="0" rIns="0" bIns="0" rtlCol="0"/>
          <a:lstStyle/>
          <a:p>
            <a:endParaRPr/>
          </a:p>
        </p:txBody>
      </p:sp>
      <p:sp>
        <p:nvSpPr>
          <p:cNvPr id="22" name="bg object 22"/>
          <p:cNvSpPr/>
          <p:nvPr/>
        </p:nvSpPr>
        <p:spPr>
          <a:xfrm>
            <a:off x="529624" y="3193399"/>
            <a:ext cx="4248150" cy="1520190"/>
          </a:xfrm>
          <a:custGeom>
            <a:avLst/>
            <a:gdLst/>
            <a:ahLst/>
            <a:cxnLst/>
            <a:rect l="l" t="t" r="r" b="b"/>
            <a:pathLst>
              <a:path w="4248150" h="1520189">
                <a:moveTo>
                  <a:pt x="0" y="253354"/>
                </a:moveTo>
                <a:lnTo>
                  <a:pt x="4081" y="207814"/>
                </a:lnTo>
                <a:lnTo>
                  <a:pt x="15850" y="164951"/>
                </a:lnTo>
                <a:lnTo>
                  <a:pt x="34590" y="125481"/>
                </a:lnTo>
                <a:lnTo>
                  <a:pt x="59585" y="90121"/>
                </a:lnTo>
                <a:lnTo>
                  <a:pt x="90121" y="59585"/>
                </a:lnTo>
                <a:lnTo>
                  <a:pt x="125481" y="34590"/>
                </a:lnTo>
                <a:lnTo>
                  <a:pt x="164951" y="15850"/>
                </a:lnTo>
                <a:lnTo>
                  <a:pt x="207814" y="4081"/>
                </a:lnTo>
                <a:lnTo>
                  <a:pt x="253355" y="0"/>
                </a:lnTo>
                <a:lnTo>
                  <a:pt x="3994344" y="0"/>
                </a:lnTo>
                <a:lnTo>
                  <a:pt x="4044002" y="4913"/>
                </a:lnTo>
                <a:lnTo>
                  <a:pt x="4091299" y="19285"/>
                </a:lnTo>
                <a:lnTo>
                  <a:pt x="4134906" y="42566"/>
                </a:lnTo>
                <a:lnTo>
                  <a:pt x="4173494" y="74205"/>
                </a:lnTo>
                <a:lnTo>
                  <a:pt x="4205133" y="112793"/>
                </a:lnTo>
                <a:lnTo>
                  <a:pt x="4228414" y="156400"/>
                </a:lnTo>
                <a:lnTo>
                  <a:pt x="4242786" y="203697"/>
                </a:lnTo>
                <a:lnTo>
                  <a:pt x="4247699" y="253354"/>
                </a:lnTo>
                <a:lnTo>
                  <a:pt x="4247699" y="1266744"/>
                </a:lnTo>
                <a:lnTo>
                  <a:pt x="4243618" y="1312285"/>
                </a:lnTo>
                <a:lnTo>
                  <a:pt x="4231849" y="1355148"/>
                </a:lnTo>
                <a:lnTo>
                  <a:pt x="4213109" y="1394618"/>
                </a:lnTo>
                <a:lnTo>
                  <a:pt x="4188114" y="1429978"/>
                </a:lnTo>
                <a:lnTo>
                  <a:pt x="4157578" y="1460514"/>
                </a:lnTo>
                <a:lnTo>
                  <a:pt x="4122218" y="1485509"/>
                </a:lnTo>
                <a:lnTo>
                  <a:pt x="4082748" y="1504249"/>
                </a:lnTo>
                <a:lnTo>
                  <a:pt x="4039885" y="1516018"/>
                </a:lnTo>
                <a:lnTo>
                  <a:pt x="3994344" y="1520099"/>
                </a:lnTo>
                <a:lnTo>
                  <a:pt x="253355" y="1520099"/>
                </a:lnTo>
                <a:lnTo>
                  <a:pt x="207814" y="1516018"/>
                </a:lnTo>
                <a:lnTo>
                  <a:pt x="164951" y="1504249"/>
                </a:lnTo>
                <a:lnTo>
                  <a:pt x="125481" y="1485509"/>
                </a:lnTo>
                <a:lnTo>
                  <a:pt x="90121" y="1460514"/>
                </a:lnTo>
                <a:lnTo>
                  <a:pt x="59585" y="1429978"/>
                </a:lnTo>
                <a:lnTo>
                  <a:pt x="34590" y="1394618"/>
                </a:lnTo>
                <a:lnTo>
                  <a:pt x="15850" y="1355148"/>
                </a:lnTo>
                <a:lnTo>
                  <a:pt x="4081" y="1312285"/>
                </a:lnTo>
                <a:lnTo>
                  <a:pt x="0" y="1266744"/>
                </a:lnTo>
                <a:lnTo>
                  <a:pt x="0" y="253354"/>
                </a:lnTo>
                <a:close/>
              </a:path>
            </a:pathLst>
          </a:custGeom>
          <a:ln w="9524">
            <a:solidFill>
              <a:srgbClr val="595959"/>
            </a:solidFill>
          </a:ln>
        </p:spPr>
        <p:txBody>
          <a:bodyPr wrap="square" lIns="0" tIns="0" rIns="0" bIns="0" rtlCol="0"/>
          <a:lstStyle/>
          <a:p>
            <a:endParaRPr/>
          </a:p>
        </p:txBody>
      </p:sp>
      <p:sp>
        <p:nvSpPr>
          <p:cNvPr id="2" name="Holder 2"/>
          <p:cNvSpPr>
            <a:spLocks noGrp="1"/>
          </p:cNvSpPr>
          <p:nvPr>
            <p:ph type="ctrTitle"/>
          </p:nvPr>
        </p:nvSpPr>
        <p:spPr>
          <a:xfrm>
            <a:off x="233039" y="1076669"/>
            <a:ext cx="8677920" cy="1625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0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0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3999" cy="5143499"/>
          </a:xfrm>
          <a:prstGeom prst="rect">
            <a:avLst/>
          </a:prstGeom>
        </p:spPr>
      </p:pic>
      <p:sp>
        <p:nvSpPr>
          <p:cNvPr id="2" name="Holder 2"/>
          <p:cNvSpPr>
            <a:spLocks noGrp="1"/>
          </p:cNvSpPr>
          <p:nvPr>
            <p:ph type="title"/>
          </p:nvPr>
        </p:nvSpPr>
        <p:spPr>
          <a:xfrm>
            <a:off x="2512022" y="1910261"/>
            <a:ext cx="4119954" cy="909319"/>
          </a:xfrm>
          <a:prstGeom prst="rect">
            <a:avLst/>
          </a:prstGeom>
        </p:spPr>
        <p:txBody>
          <a:bodyPr wrap="square" lIns="0" tIns="0" rIns="0" bIns="0">
            <a:spAutoFit/>
          </a:bodyPr>
          <a:lstStyle>
            <a:lvl1pPr>
              <a:defRPr sz="580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535074" y="2097140"/>
            <a:ext cx="8073850" cy="19780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09" y="2495550"/>
            <a:ext cx="3016885" cy="351378"/>
          </a:xfrm>
          <a:prstGeom prst="rect">
            <a:avLst/>
          </a:prstGeom>
        </p:spPr>
        <p:txBody>
          <a:bodyPr vert="horz" wrap="square" lIns="0" tIns="12700" rIns="0" bIns="0" rtlCol="0">
            <a:spAutoFit/>
          </a:bodyPr>
          <a:lstStyle/>
          <a:p>
            <a:pPr marL="12700">
              <a:lnSpc>
                <a:spcPct val="100000"/>
              </a:lnSpc>
              <a:spcBef>
                <a:spcPts val="100"/>
              </a:spcBef>
            </a:pPr>
            <a:r>
              <a:rPr lang="en-US" sz="2200" spc="160" dirty="0" err="1">
                <a:solidFill>
                  <a:srgbClr val="D01010"/>
                </a:solidFill>
              </a:rPr>
              <a:t>Intoduction</a:t>
            </a:r>
            <a:endParaRPr sz="2200" dirty="0"/>
          </a:p>
        </p:txBody>
      </p:sp>
      <p:sp>
        <p:nvSpPr>
          <p:cNvPr id="3" name="object 3"/>
          <p:cNvSpPr txBox="1"/>
          <p:nvPr/>
        </p:nvSpPr>
        <p:spPr>
          <a:xfrm>
            <a:off x="1129375" y="3012578"/>
            <a:ext cx="7004050" cy="1081130"/>
          </a:xfrm>
          <a:prstGeom prst="rect">
            <a:avLst/>
          </a:prstGeom>
        </p:spPr>
        <p:txBody>
          <a:bodyPr vert="horz" wrap="square" lIns="0" tIns="12700" rIns="0" bIns="0" rtlCol="0">
            <a:spAutoFit/>
          </a:bodyPr>
          <a:lstStyle/>
          <a:p>
            <a:pPr marL="12700" marR="5080" algn="just">
              <a:lnSpc>
                <a:spcPct val="150000"/>
              </a:lnSpc>
              <a:spcBef>
                <a:spcPts val="100"/>
              </a:spcBef>
            </a:pPr>
            <a:r>
              <a:rPr lang="en-US" sz="1600" b="0" i="0" dirty="0">
                <a:solidFill>
                  <a:srgbClr val="404040"/>
                </a:solidFill>
                <a:effectLst/>
                <a:latin typeface="Nunito-Sans"/>
              </a:rPr>
              <a:t>ID/X Partner </a:t>
            </a:r>
            <a:r>
              <a:rPr lang="en-US" sz="1600" b="0" i="0" dirty="0" err="1">
                <a:solidFill>
                  <a:srgbClr val="404040"/>
                </a:solidFill>
                <a:effectLst/>
                <a:latin typeface="Nunito-Sans"/>
              </a:rPr>
              <a:t>ingin</a:t>
            </a:r>
            <a:r>
              <a:rPr lang="en-US" sz="1600" b="0" i="0" dirty="0">
                <a:solidFill>
                  <a:srgbClr val="404040"/>
                </a:solidFill>
                <a:effectLst/>
                <a:latin typeface="Nunito-Sans"/>
              </a:rPr>
              <a:t> </a:t>
            </a:r>
            <a:r>
              <a:rPr lang="en-US" sz="1600" b="0" i="0" dirty="0" err="1">
                <a:solidFill>
                  <a:srgbClr val="404040"/>
                </a:solidFill>
                <a:effectLst/>
                <a:latin typeface="Nunito-Sans"/>
              </a:rPr>
              <a:t>membangun</a:t>
            </a:r>
            <a:r>
              <a:rPr lang="en-US" sz="1600" b="0" i="0" dirty="0">
                <a:solidFill>
                  <a:srgbClr val="404040"/>
                </a:solidFill>
                <a:effectLst/>
                <a:latin typeface="Nunito-Sans"/>
              </a:rPr>
              <a:t> model yang </a:t>
            </a:r>
            <a:r>
              <a:rPr lang="en-US" sz="1600" b="0" i="0" dirty="0" err="1">
                <a:solidFill>
                  <a:srgbClr val="404040"/>
                </a:solidFill>
                <a:effectLst/>
                <a:latin typeface="Nunito-Sans"/>
              </a:rPr>
              <a:t>dapat</a:t>
            </a:r>
            <a:r>
              <a:rPr lang="en-US" sz="1600" b="0" i="0" dirty="0">
                <a:solidFill>
                  <a:srgbClr val="404040"/>
                </a:solidFill>
                <a:effectLst/>
                <a:latin typeface="Nunito-Sans"/>
              </a:rPr>
              <a:t> </a:t>
            </a:r>
            <a:r>
              <a:rPr lang="en-US" sz="1600" b="0" i="0" dirty="0" err="1">
                <a:solidFill>
                  <a:srgbClr val="404040"/>
                </a:solidFill>
                <a:effectLst/>
                <a:latin typeface="Nunito-Sans"/>
              </a:rPr>
              <a:t>memprediksi</a:t>
            </a:r>
            <a:r>
              <a:rPr lang="en-US" sz="1600" b="0" i="0" dirty="0">
                <a:solidFill>
                  <a:srgbClr val="404040"/>
                </a:solidFill>
                <a:effectLst/>
                <a:latin typeface="Nunito-Sans"/>
              </a:rPr>
              <a:t> credit risk </a:t>
            </a:r>
            <a:r>
              <a:rPr lang="en-US" sz="1600" b="0" i="0" dirty="0" err="1">
                <a:solidFill>
                  <a:srgbClr val="404040"/>
                </a:solidFill>
                <a:effectLst/>
                <a:latin typeface="Nunito-Sans"/>
              </a:rPr>
              <a:t>menggunakan</a:t>
            </a:r>
            <a:r>
              <a:rPr lang="en-US" sz="1600" b="0" i="0" dirty="0">
                <a:solidFill>
                  <a:srgbClr val="404040"/>
                </a:solidFill>
                <a:effectLst/>
                <a:latin typeface="Nunito-Sans"/>
              </a:rPr>
              <a:t> dataset yang </a:t>
            </a:r>
            <a:r>
              <a:rPr lang="en-US" sz="1600" b="0" i="0" dirty="0" err="1">
                <a:solidFill>
                  <a:srgbClr val="404040"/>
                </a:solidFill>
                <a:effectLst/>
                <a:latin typeface="Nunito-Sans"/>
              </a:rPr>
              <a:t>disediakan</a:t>
            </a:r>
            <a:r>
              <a:rPr lang="en-US" sz="1600" b="0" i="0" dirty="0">
                <a:solidFill>
                  <a:srgbClr val="404040"/>
                </a:solidFill>
                <a:effectLst/>
                <a:latin typeface="Nunito-Sans"/>
              </a:rPr>
              <a:t> oleh company yang </a:t>
            </a:r>
            <a:r>
              <a:rPr lang="en-US" sz="1600" b="0" i="0" dirty="0" err="1">
                <a:solidFill>
                  <a:srgbClr val="404040"/>
                </a:solidFill>
                <a:effectLst/>
                <a:latin typeface="Nunito-Sans"/>
              </a:rPr>
              <a:t>terdiri</a:t>
            </a:r>
            <a:r>
              <a:rPr lang="en-US" sz="1600" b="0" i="0" dirty="0">
                <a:solidFill>
                  <a:srgbClr val="404040"/>
                </a:solidFill>
                <a:effectLst/>
                <a:latin typeface="Nunito-Sans"/>
              </a:rPr>
              <a:t> </a:t>
            </a:r>
            <a:r>
              <a:rPr lang="en-US" sz="1600" b="0" i="0" dirty="0" err="1">
                <a:solidFill>
                  <a:srgbClr val="404040"/>
                </a:solidFill>
                <a:effectLst/>
                <a:latin typeface="Nunito-Sans"/>
              </a:rPr>
              <a:t>dari</a:t>
            </a:r>
            <a:r>
              <a:rPr lang="en-US" sz="1600" b="0" i="0" dirty="0">
                <a:solidFill>
                  <a:srgbClr val="404040"/>
                </a:solidFill>
                <a:effectLst/>
                <a:latin typeface="Nunito-Sans"/>
              </a:rPr>
              <a:t> data </a:t>
            </a:r>
            <a:r>
              <a:rPr lang="en-US" sz="1600" b="0" i="0" dirty="0" err="1">
                <a:solidFill>
                  <a:srgbClr val="404040"/>
                </a:solidFill>
                <a:effectLst/>
                <a:latin typeface="Nunito-Sans"/>
              </a:rPr>
              <a:t>pinjaman</a:t>
            </a:r>
            <a:r>
              <a:rPr lang="en-US" sz="1600" b="0" i="0" dirty="0">
                <a:solidFill>
                  <a:srgbClr val="404040"/>
                </a:solidFill>
                <a:effectLst/>
                <a:latin typeface="Nunito-Sans"/>
              </a:rPr>
              <a:t> yang </a:t>
            </a:r>
            <a:r>
              <a:rPr lang="en-US" sz="1600" b="0" i="0" dirty="0" err="1">
                <a:solidFill>
                  <a:srgbClr val="404040"/>
                </a:solidFill>
                <a:effectLst/>
                <a:latin typeface="Nunito-Sans"/>
              </a:rPr>
              <a:t>diterima</a:t>
            </a:r>
            <a:r>
              <a:rPr lang="en-US" sz="1600" b="0" i="0" dirty="0">
                <a:solidFill>
                  <a:srgbClr val="404040"/>
                </a:solidFill>
                <a:effectLst/>
                <a:latin typeface="Nunito-Sans"/>
              </a:rPr>
              <a:t> dan yang </a:t>
            </a:r>
            <a:r>
              <a:rPr lang="en-US" sz="1600" b="0" i="0" dirty="0" err="1">
                <a:solidFill>
                  <a:srgbClr val="404040"/>
                </a:solidFill>
                <a:effectLst/>
                <a:latin typeface="Nunito-Sans"/>
              </a:rPr>
              <a:t>ditolak</a:t>
            </a:r>
            <a:r>
              <a:rPr lang="en-US" sz="1600" b="0" i="0" dirty="0">
                <a:solidFill>
                  <a:srgbClr val="404040"/>
                </a:solidFill>
                <a:effectLst/>
                <a:latin typeface="Nunito-Sans"/>
              </a:rPr>
              <a:t>.</a:t>
            </a:r>
            <a:endParaRPr sz="1600" dirty="0">
              <a:latin typeface="Trebuchet MS"/>
              <a:cs typeface="Trebuchet MS"/>
            </a:endParaRPr>
          </a:p>
        </p:txBody>
      </p:sp>
      <p:pic>
        <p:nvPicPr>
          <p:cNvPr id="6" name="object 6"/>
          <p:cNvPicPr/>
          <p:nvPr/>
        </p:nvPicPr>
        <p:blipFill>
          <a:blip r:embed="rId2" cstate="print"/>
          <a:stretch>
            <a:fillRect/>
          </a:stretch>
        </p:blipFill>
        <p:spPr>
          <a:xfrm>
            <a:off x="7995800" y="355050"/>
            <a:ext cx="895873" cy="507800"/>
          </a:xfrm>
          <a:prstGeom prst="rect">
            <a:avLst/>
          </a:prstGeom>
        </p:spPr>
      </p:pic>
      <p:grpSp>
        <p:nvGrpSpPr>
          <p:cNvPr id="10" name="Group 9">
            <a:extLst>
              <a:ext uri="{FF2B5EF4-FFF2-40B4-BE49-F238E27FC236}">
                <a16:creationId xmlns:a16="http://schemas.microsoft.com/office/drawing/2014/main" id="{9B93FC0F-2C5B-F17B-AC13-2289AF02581B}"/>
              </a:ext>
            </a:extLst>
          </p:cNvPr>
          <p:cNvGrpSpPr/>
          <p:nvPr/>
        </p:nvGrpSpPr>
        <p:grpSpPr>
          <a:xfrm>
            <a:off x="1676400" y="608950"/>
            <a:ext cx="6224673" cy="1096392"/>
            <a:chOff x="252327" y="608950"/>
            <a:chExt cx="6224673" cy="1096392"/>
          </a:xfrm>
        </p:grpSpPr>
        <p:sp>
          <p:nvSpPr>
            <p:cNvPr id="4" name="object 3">
              <a:extLst>
                <a:ext uri="{FF2B5EF4-FFF2-40B4-BE49-F238E27FC236}">
                  <a16:creationId xmlns:a16="http://schemas.microsoft.com/office/drawing/2014/main" id="{B4AC91CB-46B0-DB4B-97B8-B73421DF6928}"/>
                </a:ext>
              </a:extLst>
            </p:cNvPr>
            <p:cNvSpPr txBox="1"/>
            <p:nvPr/>
          </p:nvSpPr>
          <p:spPr>
            <a:xfrm>
              <a:off x="252327" y="615300"/>
              <a:ext cx="2520950" cy="1090042"/>
            </a:xfrm>
            <a:prstGeom prst="rect">
              <a:avLst/>
            </a:prstGeom>
          </p:spPr>
          <p:txBody>
            <a:bodyPr vert="horz" wrap="square" lIns="0" tIns="12700" rIns="0" bIns="0" rtlCol="0">
              <a:spAutoFit/>
            </a:bodyPr>
            <a:lstStyle/>
            <a:p>
              <a:pPr marL="12700" marR="5080" indent="980440" algn="r">
                <a:lnSpc>
                  <a:spcPct val="100000"/>
                </a:lnSpc>
                <a:spcBef>
                  <a:spcPts val="100"/>
                </a:spcBef>
              </a:pPr>
              <a:r>
                <a:rPr lang="en-US" sz="3500" b="1" spc="210" dirty="0">
                  <a:latin typeface="Trebuchet MS"/>
                  <a:cs typeface="Trebuchet MS"/>
                </a:rPr>
                <a:t>Final Project</a:t>
              </a:r>
              <a:endParaRPr sz="3500" dirty="0">
                <a:latin typeface="Trebuchet MS"/>
                <a:cs typeface="Trebuchet MS"/>
              </a:endParaRPr>
            </a:p>
          </p:txBody>
        </p:sp>
        <p:cxnSp>
          <p:nvCxnSpPr>
            <p:cNvPr id="7" name="Straight Connector 6">
              <a:extLst>
                <a:ext uri="{FF2B5EF4-FFF2-40B4-BE49-F238E27FC236}">
                  <a16:creationId xmlns:a16="http://schemas.microsoft.com/office/drawing/2014/main" id="{111D92F6-AA5C-C2CC-80A4-BEDF132DA592}"/>
                </a:ext>
              </a:extLst>
            </p:cNvPr>
            <p:cNvCxnSpPr/>
            <p:nvPr/>
          </p:nvCxnSpPr>
          <p:spPr>
            <a:xfrm>
              <a:off x="2895600" y="608950"/>
              <a:ext cx="0" cy="1048400"/>
            </a:xfrm>
            <a:prstGeom prst="line">
              <a:avLst/>
            </a:prstGeom>
            <a:ln w="63500">
              <a:solidFill>
                <a:srgbClr val="009798"/>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6B5F19D7-A659-CDC1-BC03-298826E51F23}"/>
                </a:ext>
              </a:extLst>
            </p:cNvPr>
            <p:cNvSpPr txBox="1"/>
            <p:nvPr/>
          </p:nvSpPr>
          <p:spPr>
            <a:xfrm>
              <a:off x="2971800" y="707925"/>
              <a:ext cx="3505200" cy="641201"/>
            </a:xfrm>
            <a:prstGeom prst="rect">
              <a:avLst/>
            </a:prstGeom>
          </p:spPr>
          <p:txBody>
            <a:bodyPr vert="horz" wrap="square" lIns="0" tIns="12700" rIns="0" bIns="0" rtlCol="0">
              <a:spAutoFit/>
            </a:bodyPr>
            <a:lstStyle/>
            <a:p>
              <a:pPr marL="12700">
                <a:lnSpc>
                  <a:spcPct val="100000"/>
                </a:lnSpc>
                <a:spcBef>
                  <a:spcPts val="100"/>
                </a:spcBef>
              </a:pPr>
              <a:r>
                <a:rPr lang="en-US" sz="2000" b="1" spc="170" dirty="0">
                  <a:latin typeface="Trebuchet MS"/>
                  <a:cs typeface="Trebuchet MS"/>
                </a:rPr>
                <a:t>Credit Risk </a:t>
              </a:r>
            </a:p>
            <a:p>
              <a:pPr marL="12700">
                <a:lnSpc>
                  <a:spcPct val="100000"/>
                </a:lnSpc>
                <a:spcBef>
                  <a:spcPts val="100"/>
                </a:spcBef>
              </a:pPr>
              <a:r>
                <a:rPr lang="en-US" sz="2000" b="1" spc="170" dirty="0">
                  <a:latin typeface="Trebuchet MS"/>
                  <a:cs typeface="Trebuchet MS"/>
                </a:rPr>
                <a:t>Assessment</a:t>
              </a:r>
              <a:endParaRPr sz="2000" dirty="0">
                <a:latin typeface="Trebuchet MS"/>
                <a:cs typeface="Trebuchet MS"/>
              </a:endParaRPr>
            </a:p>
          </p:txBody>
        </p:sp>
        <p:sp>
          <p:nvSpPr>
            <p:cNvPr id="9" name="object 2">
              <a:extLst>
                <a:ext uri="{FF2B5EF4-FFF2-40B4-BE49-F238E27FC236}">
                  <a16:creationId xmlns:a16="http://schemas.microsoft.com/office/drawing/2014/main" id="{F45FE8CD-F904-899A-6E6E-99C726E4F276}"/>
                </a:ext>
              </a:extLst>
            </p:cNvPr>
            <p:cNvSpPr txBox="1"/>
            <p:nvPr/>
          </p:nvSpPr>
          <p:spPr>
            <a:xfrm>
              <a:off x="2971800" y="1447625"/>
              <a:ext cx="2971800" cy="166712"/>
            </a:xfrm>
            <a:prstGeom prst="rect">
              <a:avLst/>
            </a:prstGeom>
          </p:spPr>
          <p:txBody>
            <a:bodyPr vert="horz" wrap="square" lIns="0" tIns="12700" rIns="0" bIns="0" rtlCol="0">
              <a:spAutoFit/>
            </a:bodyPr>
            <a:lstStyle/>
            <a:p>
              <a:pPr marL="12700">
                <a:lnSpc>
                  <a:spcPct val="100000"/>
                </a:lnSpc>
                <a:spcBef>
                  <a:spcPts val="100"/>
                </a:spcBef>
              </a:pPr>
              <a:r>
                <a:rPr lang="en-US" sz="1000" b="1" spc="170" dirty="0">
                  <a:latin typeface="Trebuchet MS"/>
                  <a:cs typeface="Trebuchet MS"/>
                </a:rPr>
                <a:t>Muhammad Gilang Mahardika</a:t>
              </a:r>
              <a:endParaRPr sz="1000" dirty="0">
                <a:latin typeface="Trebuchet MS"/>
                <a:cs typeface="Trebuchet M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F6B67-E9FF-FE20-5C30-A3863F35E012}"/>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86F02797-206A-F0C0-0F5D-9BEDCCA89895}"/>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7478F15C-D0FC-8ACD-DB73-FAAA7156C4F1}"/>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sp>
        <p:nvSpPr>
          <p:cNvPr id="4" name="Rectangle: Rounded Corners 3">
            <a:extLst>
              <a:ext uri="{FF2B5EF4-FFF2-40B4-BE49-F238E27FC236}">
                <a16:creationId xmlns:a16="http://schemas.microsoft.com/office/drawing/2014/main" id="{D9278055-14F3-1418-1F4E-3FE308FE16FE}"/>
              </a:ext>
            </a:extLst>
          </p:cNvPr>
          <p:cNvSpPr/>
          <p:nvPr/>
        </p:nvSpPr>
        <p:spPr>
          <a:xfrm>
            <a:off x="4572000" y="1770142"/>
            <a:ext cx="4384722" cy="669651"/>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130B70-D5B8-1145-ED8B-BA090EA7E275}"/>
              </a:ext>
            </a:extLst>
          </p:cNvPr>
          <p:cNvSpPr txBox="1"/>
          <p:nvPr/>
        </p:nvSpPr>
        <p:spPr>
          <a:xfrm>
            <a:off x="4633736" y="1835468"/>
            <a:ext cx="42054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64.47% of borrower with good loans status are those who have 36 months of loan term, while the loan term of 60 months has 23.24% of borrower that are in good loans status.</a:t>
            </a:r>
          </a:p>
        </p:txBody>
      </p:sp>
      <p:sp>
        <p:nvSpPr>
          <p:cNvPr id="7" name="Rectangle: Rounded Corners 6">
            <a:extLst>
              <a:ext uri="{FF2B5EF4-FFF2-40B4-BE49-F238E27FC236}">
                <a16:creationId xmlns:a16="http://schemas.microsoft.com/office/drawing/2014/main" id="{73576528-BA47-8B10-138C-96A84BE2A9F1}"/>
              </a:ext>
            </a:extLst>
          </p:cNvPr>
          <p:cNvSpPr/>
          <p:nvPr/>
        </p:nvSpPr>
        <p:spPr>
          <a:xfrm>
            <a:off x="4572000" y="2495550"/>
            <a:ext cx="4384722" cy="1482454"/>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8B887A7-54F1-2ABB-85D2-C06E067EE86D}"/>
              </a:ext>
            </a:extLst>
          </p:cNvPr>
          <p:cNvSpPr txBox="1"/>
          <p:nvPr/>
        </p:nvSpPr>
        <p:spPr>
          <a:xfrm>
            <a:off x="4633736" y="2598808"/>
            <a:ext cx="4205464" cy="1323439"/>
          </a:xfrm>
          <a:prstGeom prst="rect">
            <a:avLst/>
          </a:prstGeom>
          <a:noFill/>
        </p:spPr>
        <p:txBody>
          <a:bodyPr wrap="square" rtlCol="0">
            <a:spAutoFit/>
          </a:bodyPr>
          <a:lstStyle/>
          <a:p>
            <a:pPr marL="171450" indent="-171450">
              <a:buFont typeface="Arial" panose="020B0604020202020204" pitchFamily="34" charset="0"/>
              <a:buChar char="•"/>
            </a:pPr>
            <a:r>
              <a:rPr lang="en-US" sz="1000" dirty="0"/>
              <a:t>Majority of borrower are in the loan term of 36 months, this suggest that there's lower chance of borrower to default because of the shorter term compared to 60 months, this would also suggest that the borrower who are in the 36 months loan term would be a fairly low-risk borrower.</a:t>
            </a:r>
          </a:p>
          <a:p>
            <a:pPr marL="171450" indent="-171450">
              <a:buFont typeface="Arial" panose="020B0604020202020204" pitchFamily="34" charset="0"/>
              <a:buChar char="•"/>
            </a:pPr>
            <a:r>
              <a:rPr lang="en-US" sz="1000" dirty="0"/>
              <a:t>Shorter term is more preferable among startups and small businesses, this is because newer businesses tend to have limited credit history and opt for shorter-term loans to build credit and access more favorable financing options in the future.</a:t>
            </a:r>
          </a:p>
        </p:txBody>
      </p:sp>
      <p:pic>
        <p:nvPicPr>
          <p:cNvPr id="8" name="Picture 7">
            <a:extLst>
              <a:ext uri="{FF2B5EF4-FFF2-40B4-BE49-F238E27FC236}">
                <a16:creationId xmlns:a16="http://schemas.microsoft.com/office/drawing/2014/main" id="{ACDE1888-A80D-FB68-FD86-BAB04676B1D0}"/>
              </a:ext>
            </a:extLst>
          </p:cNvPr>
          <p:cNvPicPr>
            <a:picLocks noChangeAspect="1"/>
          </p:cNvPicPr>
          <p:nvPr/>
        </p:nvPicPr>
        <p:blipFill>
          <a:blip r:embed="rId4"/>
          <a:stretch>
            <a:fillRect/>
          </a:stretch>
        </p:blipFill>
        <p:spPr>
          <a:xfrm>
            <a:off x="336550" y="1352550"/>
            <a:ext cx="4060080" cy="3157840"/>
          </a:xfrm>
          <a:prstGeom prst="rect">
            <a:avLst/>
          </a:prstGeom>
        </p:spPr>
      </p:pic>
    </p:spTree>
    <p:extLst>
      <p:ext uri="{BB962C8B-B14F-4D97-AF65-F5344CB8AC3E}">
        <p14:creationId xmlns:p14="http://schemas.microsoft.com/office/powerpoint/2010/main" val="328718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4A08-7586-E6AC-E8C1-55673902C2B4}"/>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ACE55AA7-1481-BC14-BCB2-7D7792047A95}"/>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F95B0ECF-765F-8858-EE9A-CF7C84914B68}"/>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pic>
        <p:nvPicPr>
          <p:cNvPr id="3" name="Picture 2">
            <a:extLst>
              <a:ext uri="{FF2B5EF4-FFF2-40B4-BE49-F238E27FC236}">
                <a16:creationId xmlns:a16="http://schemas.microsoft.com/office/drawing/2014/main" id="{9470EA48-90AE-9F51-3400-6C24988150FD}"/>
              </a:ext>
            </a:extLst>
          </p:cNvPr>
          <p:cNvPicPr>
            <a:picLocks noChangeAspect="1"/>
          </p:cNvPicPr>
          <p:nvPr/>
        </p:nvPicPr>
        <p:blipFill>
          <a:blip r:embed="rId4"/>
          <a:stretch>
            <a:fillRect/>
          </a:stretch>
        </p:blipFill>
        <p:spPr>
          <a:xfrm>
            <a:off x="457200" y="1152796"/>
            <a:ext cx="5486400" cy="3604924"/>
          </a:xfrm>
          <a:prstGeom prst="rect">
            <a:avLst/>
          </a:prstGeom>
        </p:spPr>
      </p:pic>
      <p:sp>
        <p:nvSpPr>
          <p:cNvPr id="4" name="Rectangle: Rounded Corners 3">
            <a:extLst>
              <a:ext uri="{FF2B5EF4-FFF2-40B4-BE49-F238E27FC236}">
                <a16:creationId xmlns:a16="http://schemas.microsoft.com/office/drawing/2014/main" id="{9234D5B9-4E84-01E6-161A-EC3874F010DC}"/>
              </a:ext>
            </a:extLst>
          </p:cNvPr>
          <p:cNvSpPr/>
          <p:nvPr/>
        </p:nvSpPr>
        <p:spPr>
          <a:xfrm>
            <a:off x="4572000" y="1581150"/>
            <a:ext cx="4384722" cy="773212"/>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3E6206-594E-E3CC-0B3F-AEC739D7E5DD}"/>
              </a:ext>
            </a:extLst>
          </p:cNvPr>
          <p:cNvSpPr txBox="1"/>
          <p:nvPr/>
        </p:nvSpPr>
        <p:spPr>
          <a:xfrm>
            <a:off x="4633736" y="1646476"/>
            <a:ext cx="420546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32.98% of borrowers with over 10 years of employment have the lowest rate of payment difficulties, suggesting they have a stable income, reducing default risk. This aligns with </a:t>
            </a:r>
            <a:r>
              <a:rPr lang="en-US" sz="1000" dirty="0" err="1"/>
              <a:t>Borsi</a:t>
            </a:r>
            <a:r>
              <a:rPr lang="en-US" sz="1000" dirty="0"/>
              <a:t> (2018), indicating longer employment tenure reduces default risk.</a:t>
            </a:r>
          </a:p>
        </p:txBody>
      </p:sp>
      <p:sp>
        <p:nvSpPr>
          <p:cNvPr id="7" name="Rectangle: Rounded Corners 6">
            <a:extLst>
              <a:ext uri="{FF2B5EF4-FFF2-40B4-BE49-F238E27FC236}">
                <a16:creationId xmlns:a16="http://schemas.microsoft.com/office/drawing/2014/main" id="{1E2B4CE5-C9E9-AE0B-669B-0F9953CF83D7}"/>
              </a:ext>
            </a:extLst>
          </p:cNvPr>
          <p:cNvSpPr/>
          <p:nvPr/>
        </p:nvSpPr>
        <p:spPr>
          <a:xfrm>
            <a:off x="4572000" y="2419688"/>
            <a:ext cx="4384722" cy="1206500"/>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277A0D3-02DF-7EEF-7C05-42995F64018E}"/>
              </a:ext>
            </a:extLst>
          </p:cNvPr>
          <p:cNvSpPr txBox="1"/>
          <p:nvPr/>
        </p:nvSpPr>
        <p:spPr>
          <a:xfrm>
            <a:off x="4633736" y="2419688"/>
            <a:ext cx="4205464" cy="1169551"/>
          </a:xfrm>
          <a:prstGeom prst="rect">
            <a:avLst/>
          </a:prstGeom>
          <a:noFill/>
        </p:spPr>
        <p:txBody>
          <a:bodyPr wrap="square" rtlCol="0">
            <a:spAutoFit/>
          </a:bodyPr>
          <a:lstStyle/>
          <a:p>
            <a:pPr marL="171450" indent="-171450">
              <a:buFont typeface="Arial" panose="020B0604020202020204" pitchFamily="34" charset="0"/>
              <a:buChar char="•"/>
            </a:pPr>
            <a:r>
              <a:rPr lang="en-US" sz="1000" dirty="0"/>
              <a:t>Borrowers with over 10 years of employment tend to avoid payment difficulties due to their increased financial stability. Additionally, their past credit history may boost confidence in taking out loans.</a:t>
            </a:r>
          </a:p>
          <a:p>
            <a:pPr marL="171450" indent="-171450">
              <a:buFont typeface="Arial" panose="020B0604020202020204" pitchFamily="34" charset="0"/>
              <a:buChar char="•"/>
            </a:pPr>
            <a:r>
              <a:rPr lang="en-US" sz="1000" b="0" i="0" dirty="0">
                <a:effectLst/>
                <a:latin typeface="Söhne"/>
              </a:rPr>
              <a:t>Borrowers with 2 years of employment, ranking second at 8.26% without payment difficulty, are likely in early career stages, often involving household responsibilities like starting families or planning major life events, requiring immediate or quick access to funds.</a:t>
            </a:r>
            <a:endParaRPr lang="en-US" sz="1000" dirty="0"/>
          </a:p>
        </p:txBody>
      </p:sp>
    </p:spTree>
    <p:extLst>
      <p:ext uri="{BB962C8B-B14F-4D97-AF65-F5344CB8AC3E}">
        <p14:creationId xmlns:p14="http://schemas.microsoft.com/office/powerpoint/2010/main" val="424127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16C62-D39A-5131-CB5F-4AE17EE8F74F}"/>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42613F33-5B13-BF59-9729-0671A96904CF}"/>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A0CA3D54-014A-85B9-1F56-091F305A9EE0}"/>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sp>
        <p:nvSpPr>
          <p:cNvPr id="4" name="Rectangle: Rounded Corners 3">
            <a:extLst>
              <a:ext uri="{FF2B5EF4-FFF2-40B4-BE49-F238E27FC236}">
                <a16:creationId xmlns:a16="http://schemas.microsoft.com/office/drawing/2014/main" id="{B0D404EA-E742-B80C-3936-D2412129340D}"/>
              </a:ext>
            </a:extLst>
          </p:cNvPr>
          <p:cNvSpPr/>
          <p:nvPr/>
        </p:nvSpPr>
        <p:spPr>
          <a:xfrm>
            <a:off x="4572000" y="1809750"/>
            <a:ext cx="4384722" cy="927100"/>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3526A0-2FF2-51BE-5C73-7A5ED0C79DF1}"/>
              </a:ext>
            </a:extLst>
          </p:cNvPr>
          <p:cNvSpPr txBox="1"/>
          <p:nvPr/>
        </p:nvSpPr>
        <p:spPr>
          <a:xfrm>
            <a:off x="4633736" y="1875076"/>
            <a:ext cx="4205464"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Mortgage reaching 27.80% are the highest percentage of clients that do not have payment difficulty, followed second Rent having quite an amount of margin by 10.36%. This suggest majority of borrower are those who are associated with greater financial stability while also highly susceptible to the likelihood of unforeseen financial challenges.</a:t>
            </a:r>
          </a:p>
        </p:txBody>
      </p:sp>
      <p:sp>
        <p:nvSpPr>
          <p:cNvPr id="7" name="Rectangle: Rounded Corners 6">
            <a:extLst>
              <a:ext uri="{FF2B5EF4-FFF2-40B4-BE49-F238E27FC236}">
                <a16:creationId xmlns:a16="http://schemas.microsoft.com/office/drawing/2014/main" id="{C510436F-04E2-27C4-3455-3CE3BED6F23C}"/>
              </a:ext>
            </a:extLst>
          </p:cNvPr>
          <p:cNvSpPr/>
          <p:nvPr/>
        </p:nvSpPr>
        <p:spPr>
          <a:xfrm>
            <a:off x="4572000" y="2802176"/>
            <a:ext cx="4384722" cy="861774"/>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14CD606-4DA6-6615-32A0-D531E94394F3}"/>
              </a:ext>
            </a:extLst>
          </p:cNvPr>
          <p:cNvSpPr txBox="1"/>
          <p:nvPr/>
        </p:nvSpPr>
        <p:spPr>
          <a:xfrm>
            <a:off x="4633736" y="2905434"/>
            <a:ext cx="420546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8.35% of borrower that do not have payment difficulty own a house, could mean that small portion of borrower have fully paid off their properties. This could also suggest that the borrower might be in the older side or closer to retirement which would potentially increase their risk of default.</a:t>
            </a:r>
          </a:p>
        </p:txBody>
      </p:sp>
      <p:pic>
        <p:nvPicPr>
          <p:cNvPr id="3" name="Picture 2">
            <a:extLst>
              <a:ext uri="{FF2B5EF4-FFF2-40B4-BE49-F238E27FC236}">
                <a16:creationId xmlns:a16="http://schemas.microsoft.com/office/drawing/2014/main" id="{A1619BCC-1CAE-FF7F-DCBD-50F5E7ADED07}"/>
              </a:ext>
            </a:extLst>
          </p:cNvPr>
          <p:cNvPicPr>
            <a:picLocks noChangeAspect="1"/>
          </p:cNvPicPr>
          <p:nvPr/>
        </p:nvPicPr>
        <p:blipFill>
          <a:blip r:embed="rId4"/>
          <a:stretch>
            <a:fillRect/>
          </a:stretch>
        </p:blipFill>
        <p:spPr>
          <a:xfrm>
            <a:off x="304800" y="1352550"/>
            <a:ext cx="4182989" cy="2919713"/>
          </a:xfrm>
          <a:prstGeom prst="rect">
            <a:avLst/>
          </a:prstGeom>
        </p:spPr>
      </p:pic>
    </p:spTree>
    <p:extLst>
      <p:ext uri="{BB962C8B-B14F-4D97-AF65-F5344CB8AC3E}">
        <p14:creationId xmlns:p14="http://schemas.microsoft.com/office/powerpoint/2010/main" val="363605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5FEB5-204F-7E57-20B3-873D03F7ED0B}"/>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22B6B437-5363-442B-DCE5-ECB4BEB17464}"/>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3B2EE6F6-ACBC-12C1-053C-66689FED9534}"/>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sp>
        <p:nvSpPr>
          <p:cNvPr id="4" name="Rectangle: Rounded Corners 3">
            <a:extLst>
              <a:ext uri="{FF2B5EF4-FFF2-40B4-BE49-F238E27FC236}">
                <a16:creationId xmlns:a16="http://schemas.microsoft.com/office/drawing/2014/main" id="{8CF7AEB0-A28B-4F45-4B96-825297DEF53F}"/>
              </a:ext>
            </a:extLst>
          </p:cNvPr>
          <p:cNvSpPr/>
          <p:nvPr/>
        </p:nvSpPr>
        <p:spPr>
          <a:xfrm>
            <a:off x="5334000" y="1962149"/>
            <a:ext cx="3622722" cy="773212"/>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C3697F-5B17-B864-D7C0-CE2AE68632CA}"/>
              </a:ext>
            </a:extLst>
          </p:cNvPr>
          <p:cNvSpPr txBox="1"/>
          <p:nvPr/>
        </p:nvSpPr>
        <p:spPr>
          <a:xfrm>
            <a:off x="5486400" y="2027475"/>
            <a:ext cx="335280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The average interest rate for all borrowers is 13.83%, this would suggest that it is still considered to be good because it’s still in the range of 12.50% – 15.50%.</a:t>
            </a:r>
          </a:p>
        </p:txBody>
      </p:sp>
      <p:sp>
        <p:nvSpPr>
          <p:cNvPr id="7" name="Rectangle: Rounded Corners 6">
            <a:extLst>
              <a:ext uri="{FF2B5EF4-FFF2-40B4-BE49-F238E27FC236}">
                <a16:creationId xmlns:a16="http://schemas.microsoft.com/office/drawing/2014/main" id="{838A8075-18B2-3682-7CE4-10C74C6DA34E}"/>
              </a:ext>
            </a:extLst>
          </p:cNvPr>
          <p:cNvSpPr/>
          <p:nvPr/>
        </p:nvSpPr>
        <p:spPr>
          <a:xfrm>
            <a:off x="5334000" y="2800350"/>
            <a:ext cx="3622722" cy="1375728"/>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41B93A8-D817-77BD-D67D-5CFAEB67A869}"/>
              </a:ext>
            </a:extLst>
          </p:cNvPr>
          <p:cNvSpPr txBox="1"/>
          <p:nvPr/>
        </p:nvSpPr>
        <p:spPr>
          <a:xfrm>
            <a:off x="5486400" y="2800350"/>
            <a:ext cx="3352800" cy="1323439"/>
          </a:xfrm>
          <a:prstGeom prst="rect">
            <a:avLst/>
          </a:prstGeom>
          <a:noFill/>
        </p:spPr>
        <p:txBody>
          <a:bodyPr wrap="square" rtlCol="0">
            <a:spAutoFit/>
          </a:bodyPr>
          <a:lstStyle/>
          <a:p>
            <a:pPr marL="171450" indent="-171450">
              <a:buFont typeface="Arial" panose="020B0604020202020204" pitchFamily="34" charset="0"/>
              <a:buChar char="•"/>
            </a:pPr>
            <a:r>
              <a:rPr lang="en-US" sz="1000" dirty="0"/>
              <a:t>The average loan interest rate for all borrowers at ID/X Partners is still relatively good because it is in the range of 13% – 16%. The reason why the average interest rate for borrowers with bad loans status is higher than for borrower with good loans status is because the lower the borrower's credit score is, the higher the interest rates become to compensate for the increased risk the lender takes on.</a:t>
            </a:r>
          </a:p>
        </p:txBody>
      </p:sp>
      <p:pic>
        <p:nvPicPr>
          <p:cNvPr id="8" name="Picture 7">
            <a:extLst>
              <a:ext uri="{FF2B5EF4-FFF2-40B4-BE49-F238E27FC236}">
                <a16:creationId xmlns:a16="http://schemas.microsoft.com/office/drawing/2014/main" id="{941A2281-1D6F-2A89-4CF7-1A11EBC97409}"/>
              </a:ext>
            </a:extLst>
          </p:cNvPr>
          <p:cNvPicPr>
            <a:picLocks noChangeAspect="1"/>
          </p:cNvPicPr>
          <p:nvPr/>
        </p:nvPicPr>
        <p:blipFill>
          <a:blip r:embed="rId4"/>
          <a:stretch>
            <a:fillRect/>
          </a:stretch>
        </p:blipFill>
        <p:spPr>
          <a:xfrm>
            <a:off x="311150" y="1565995"/>
            <a:ext cx="4876800" cy="3048000"/>
          </a:xfrm>
          <a:prstGeom prst="rect">
            <a:avLst/>
          </a:prstGeom>
        </p:spPr>
      </p:pic>
      <p:sp>
        <p:nvSpPr>
          <p:cNvPr id="12" name="TextBox 11">
            <a:extLst>
              <a:ext uri="{FF2B5EF4-FFF2-40B4-BE49-F238E27FC236}">
                <a16:creationId xmlns:a16="http://schemas.microsoft.com/office/drawing/2014/main" id="{7ABE4521-E54E-B9EC-D993-38F4D3BE7F28}"/>
              </a:ext>
            </a:extLst>
          </p:cNvPr>
          <p:cNvSpPr txBox="1"/>
          <p:nvPr/>
        </p:nvSpPr>
        <p:spPr>
          <a:xfrm>
            <a:off x="228600" y="1196663"/>
            <a:ext cx="4959350" cy="369332"/>
          </a:xfrm>
          <a:prstGeom prst="rect">
            <a:avLst/>
          </a:prstGeom>
          <a:noFill/>
        </p:spPr>
        <p:txBody>
          <a:bodyPr wrap="square">
            <a:spAutoFit/>
          </a:bodyPr>
          <a:lstStyle/>
          <a:p>
            <a:pPr algn="just"/>
            <a:r>
              <a:rPr lang="en-US" sz="600" dirty="0"/>
              <a:t>Based on study done by Bankrate.com, in 2024 the average interest rates for personal loans is 12.10%, while those who has excellent credit score having the lowest interest rates of 10.73% - 12.50%. For borrower with good credit score, the average rate is 13.50% – 15.50%. Borrower with lower credit score will pay a considerably higher average rate possibly reaching 32%.</a:t>
            </a:r>
          </a:p>
        </p:txBody>
      </p:sp>
    </p:spTree>
    <p:extLst>
      <p:ext uri="{BB962C8B-B14F-4D97-AF65-F5344CB8AC3E}">
        <p14:creationId xmlns:p14="http://schemas.microsoft.com/office/powerpoint/2010/main" val="369302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1F17-761C-1E05-0502-00FA17A9AF56}"/>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E0AD4FCE-4143-E66C-239A-61D193E61A5F}"/>
              </a:ext>
            </a:extLst>
          </p:cNvPr>
          <p:cNvPicPr/>
          <p:nvPr/>
        </p:nvPicPr>
        <p:blipFill>
          <a:blip r:embed="rId2" cstate="print"/>
          <a:stretch>
            <a:fillRect/>
          </a:stretch>
        </p:blipFill>
        <p:spPr>
          <a:xfrm>
            <a:off x="0" y="0"/>
            <a:ext cx="9143999" cy="5143499"/>
          </a:xfrm>
          <a:prstGeom prst="rect">
            <a:avLst/>
          </a:prstGeom>
        </p:spPr>
      </p:pic>
      <p:sp>
        <p:nvSpPr>
          <p:cNvPr id="3" name="object 3">
            <a:extLst>
              <a:ext uri="{FF2B5EF4-FFF2-40B4-BE49-F238E27FC236}">
                <a16:creationId xmlns:a16="http://schemas.microsoft.com/office/drawing/2014/main" id="{15C60DCD-7417-5B63-5151-B852EB4D4D78}"/>
              </a:ext>
            </a:extLst>
          </p:cNvPr>
          <p:cNvSpPr txBox="1">
            <a:spLocks noGrp="1"/>
          </p:cNvSpPr>
          <p:nvPr>
            <p:ph type="title"/>
          </p:nvPr>
        </p:nvSpPr>
        <p:spPr>
          <a:xfrm>
            <a:off x="2514637" y="1910261"/>
            <a:ext cx="4117340" cy="1243930"/>
          </a:xfrm>
          <a:prstGeom prst="rect">
            <a:avLst/>
          </a:prstGeom>
        </p:spPr>
        <p:txBody>
          <a:bodyPr vert="horz" wrap="square" lIns="0" tIns="12700" rIns="0" bIns="0" rtlCol="0">
            <a:spAutoFit/>
          </a:bodyPr>
          <a:lstStyle/>
          <a:p>
            <a:pPr marL="12700" algn="ctr">
              <a:lnSpc>
                <a:spcPct val="100000"/>
              </a:lnSpc>
              <a:spcBef>
                <a:spcPts val="100"/>
              </a:spcBef>
            </a:pPr>
            <a:r>
              <a:rPr lang="en-US" sz="4000" dirty="0"/>
              <a:t>Feature Engineering</a:t>
            </a:r>
            <a:endParaRPr sz="4000" dirty="0"/>
          </a:p>
        </p:txBody>
      </p:sp>
    </p:spTree>
    <p:extLst>
      <p:ext uri="{BB962C8B-B14F-4D97-AF65-F5344CB8AC3E}">
        <p14:creationId xmlns:p14="http://schemas.microsoft.com/office/powerpoint/2010/main" val="222014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A08C6-7763-ED93-6B49-05A1B06481A1}"/>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932D49FF-CED5-F85E-3978-037A86642049}"/>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43A6E2BB-91BE-EC6E-7527-3DEF488683D2}"/>
              </a:ext>
            </a:extLst>
          </p:cNvPr>
          <p:cNvSpPr txBox="1">
            <a:spLocks noGrp="1"/>
          </p:cNvSpPr>
          <p:nvPr>
            <p:ph type="title"/>
          </p:nvPr>
        </p:nvSpPr>
        <p:spPr>
          <a:xfrm>
            <a:off x="2087985"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Feature Selection</a:t>
            </a:r>
            <a:endParaRPr sz="2400" dirty="0"/>
          </a:p>
        </p:txBody>
      </p:sp>
      <p:sp>
        <p:nvSpPr>
          <p:cNvPr id="7" name="Rectangle: Rounded Corners 6">
            <a:extLst>
              <a:ext uri="{FF2B5EF4-FFF2-40B4-BE49-F238E27FC236}">
                <a16:creationId xmlns:a16="http://schemas.microsoft.com/office/drawing/2014/main" id="{DF394BF6-BD51-5290-1DD4-961905EB051C}"/>
              </a:ext>
            </a:extLst>
          </p:cNvPr>
          <p:cNvSpPr/>
          <p:nvPr/>
        </p:nvSpPr>
        <p:spPr>
          <a:xfrm>
            <a:off x="2499291" y="2355791"/>
            <a:ext cx="1750514" cy="1375728"/>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39B1AF9-0D26-C8AD-F85B-2E9952015D9A}"/>
              </a:ext>
            </a:extLst>
          </p:cNvPr>
          <p:cNvSpPr txBox="1"/>
          <p:nvPr/>
        </p:nvSpPr>
        <p:spPr>
          <a:xfrm>
            <a:off x="2556209" y="2512740"/>
            <a:ext cx="1636677" cy="1061829"/>
          </a:xfrm>
          <a:prstGeom prst="rect">
            <a:avLst/>
          </a:prstGeom>
          <a:noFill/>
        </p:spPr>
        <p:txBody>
          <a:bodyPr wrap="square" rtlCol="0">
            <a:spAutoFit/>
          </a:bodyPr>
          <a:lstStyle/>
          <a:p>
            <a:pPr marL="171450" indent="-171450" algn="just">
              <a:buFont typeface="Arial" panose="020B0604020202020204" pitchFamily="34" charset="0"/>
              <a:buChar char="•"/>
            </a:pPr>
            <a:r>
              <a:rPr lang="en-US" sz="700" dirty="0"/>
              <a:t>There are 21 columns with </a:t>
            </a:r>
            <a:r>
              <a:rPr lang="en-US" sz="700" dirty="0" err="1"/>
              <a:t>dtypes</a:t>
            </a:r>
            <a:r>
              <a:rPr lang="en-US" sz="700" dirty="0"/>
              <a:t> ‘object’</a:t>
            </a:r>
          </a:p>
          <a:p>
            <a:pPr marL="171450" indent="-171450" algn="just">
              <a:buFont typeface="Arial" panose="020B0604020202020204" pitchFamily="34" charset="0"/>
              <a:buChar char="•"/>
            </a:pPr>
            <a:r>
              <a:rPr lang="en-US" sz="700" dirty="0"/>
              <a:t>P-value from chi-squared are used in order to select which columns is to be dropped.</a:t>
            </a:r>
          </a:p>
          <a:p>
            <a:pPr marL="171450" indent="-171450" algn="just">
              <a:buFont typeface="Arial" panose="020B0604020202020204" pitchFamily="34" charset="0"/>
              <a:buChar char="•"/>
            </a:pPr>
            <a:r>
              <a:rPr lang="en-US" sz="700" dirty="0"/>
              <a:t>Based on p-value found, there are a total of 12 columns dropped based on their p-value and cardinality.</a:t>
            </a:r>
          </a:p>
        </p:txBody>
      </p:sp>
      <p:sp>
        <p:nvSpPr>
          <p:cNvPr id="16" name="Rectangle: Rounded Corners 15">
            <a:extLst>
              <a:ext uri="{FF2B5EF4-FFF2-40B4-BE49-F238E27FC236}">
                <a16:creationId xmlns:a16="http://schemas.microsoft.com/office/drawing/2014/main" id="{505D60F0-0429-5EF3-BE1F-3619D0922101}"/>
              </a:ext>
            </a:extLst>
          </p:cNvPr>
          <p:cNvSpPr/>
          <p:nvPr/>
        </p:nvSpPr>
        <p:spPr>
          <a:xfrm>
            <a:off x="4800600" y="1657350"/>
            <a:ext cx="1750514" cy="624669"/>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F34B14-DB64-3A84-C0F7-D0AFC9C7E377}"/>
              </a:ext>
            </a:extLst>
          </p:cNvPr>
          <p:cNvSpPr txBox="1"/>
          <p:nvPr/>
        </p:nvSpPr>
        <p:spPr>
          <a:xfrm>
            <a:off x="4857518" y="1707542"/>
            <a:ext cx="1636677" cy="584775"/>
          </a:xfrm>
          <a:prstGeom prst="rect">
            <a:avLst/>
          </a:prstGeom>
          <a:noFill/>
        </p:spPr>
        <p:txBody>
          <a:bodyPr wrap="square" rtlCol="0">
            <a:spAutoFit/>
          </a:bodyPr>
          <a:lstStyle/>
          <a:p>
            <a:pPr marL="171450" indent="-171450">
              <a:buFont typeface="Arial" panose="020B0604020202020204" pitchFamily="34" charset="0"/>
              <a:buChar char="•"/>
            </a:pPr>
            <a:r>
              <a:rPr lang="en-US" sz="800" dirty="0"/>
              <a:t>Low cardinality (unique)</a:t>
            </a:r>
          </a:p>
          <a:p>
            <a:pPr marL="171450" indent="-171450">
              <a:buFont typeface="Arial" panose="020B0604020202020204" pitchFamily="34" charset="0"/>
              <a:buChar char="•"/>
            </a:pPr>
            <a:r>
              <a:rPr lang="en-US" sz="800" dirty="0"/>
              <a:t>No null values</a:t>
            </a:r>
          </a:p>
          <a:p>
            <a:pPr marL="171450" indent="-171450">
              <a:buFont typeface="Arial" panose="020B0604020202020204" pitchFamily="34" charset="0"/>
              <a:buChar char="•"/>
            </a:pPr>
            <a:r>
              <a:rPr lang="en-US" sz="800" dirty="0"/>
              <a:t>p-value &lt; 0.05</a:t>
            </a:r>
          </a:p>
          <a:p>
            <a:pPr marL="171450" indent="-171450">
              <a:buFont typeface="Arial" panose="020B0604020202020204" pitchFamily="34" charset="0"/>
              <a:buChar char="•"/>
            </a:pPr>
            <a:r>
              <a:rPr lang="en-US" sz="800" dirty="0"/>
              <a:t>correlation coefficient &lt;= 0.7</a:t>
            </a:r>
          </a:p>
        </p:txBody>
      </p:sp>
      <p:sp>
        <p:nvSpPr>
          <p:cNvPr id="18" name="Rectangle: Rounded Corners 17">
            <a:extLst>
              <a:ext uri="{FF2B5EF4-FFF2-40B4-BE49-F238E27FC236}">
                <a16:creationId xmlns:a16="http://schemas.microsoft.com/office/drawing/2014/main" id="{850FC0BF-1876-C0FC-2F50-66EBAD15EB37}"/>
              </a:ext>
            </a:extLst>
          </p:cNvPr>
          <p:cNvSpPr/>
          <p:nvPr/>
        </p:nvSpPr>
        <p:spPr>
          <a:xfrm>
            <a:off x="466950" y="1316257"/>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2">
            <a:extLst>
              <a:ext uri="{FF2B5EF4-FFF2-40B4-BE49-F238E27FC236}">
                <a16:creationId xmlns:a16="http://schemas.microsoft.com/office/drawing/2014/main" id="{AF098B44-1E66-78D8-B1D5-C1B547F609D2}"/>
              </a:ext>
            </a:extLst>
          </p:cNvPr>
          <p:cNvSpPr txBox="1">
            <a:spLocks/>
          </p:cNvSpPr>
          <p:nvPr/>
        </p:nvSpPr>
        <p:spPr>
          <a:xfrm>
            <a:off x="537256" y="1361252"/>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Categorical Columns</a:t>
            </a:r>
          </a:p>
        </p:txBody>
      </p:sp>
      <p:sp>
        <p:nvSpPr>
          <p:cNvPr id="20" name="Rectangle: Rounded Corners 19">
            <a:extLst>
              <a:ext uri="{FF2B5EF4-FFF2-40B4-BE49-F238E27FC236}">
                <a16:creationId xmlns:a16="http://schemas.microsoft.com/office/drawing/2014/main" id="{4E4EB97E-E9D3-7DE0-2244-9AD2A3380854}"/>
              </a:ext>
            </a:extLst>
          </p:cNvPr>
          <p:cNvSpPr/>
          <p:nvPr/>
        </p:nvSpPr>
        <p:spPr>
          <a:xfrm>
            <a:off x="6747789" y="1290275"/>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bject 2">
            <a:extLst>
              <a:ext uri="{FF2B5EF4-FFF2-40B4-BE49-F238E27FC236}">
                <a16:creationId xmlns:a16="http://schemas.microsoft.com/office/drawing/2014/main" id="{A7B6A6E7-0671-47A6-1962-557931198787}"/>
              </a:ext>
            </a:extLst>
          </p:cNvPr>
          <p:cNvSpPr txBox="1">
            <a:spLocks/>
          </p:cNvSpPr>
          <p:nvPr/>
        </p:nvSpPr>
        <p:spPr>
          <a:xfrm>
            <a:off x="6818095" y="1335270"/>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Numerical Columns</a:t>
            </a:r>
          </a:p>
        </p:txBody>
      </p:sp>
      <p:sp>
        <p:nvSpPr>
          <p:cNvPr id="24" name="Rectangle: Rounded Corners 23">
            <a:extLst>
              <a:ext uri="{FF2B5EF4-FFF2-40B4-BE49-F238E27FC236}">
                <a16:creationId xmlns:a16="http://schemas.microsoft.com/office/drawing/2014/main" id="{B44A2245-E076-D40A-67C8-6AB5CDE9BA91}"/>
              </a:ext>
            </a:extLst>
          </p:cNvPr>
          <p:cNvSpPr/>
          <p:nvPr/>
        </p:nvSpPr>
        <p:spPr>
          <a:xfrm>
            <a:off x="2499291" y="1645238"/>
            <a:ext cx="1750514" cy="624669"/>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75F6295-BBDD-0D9C-3E84-41D7ECB64E2F}"/>
              </a:ext>
            </a:extLst>
          </p:cNvPr>
          <p:cNvSpPr txBox="1"/>
          <p:nvPr/>
        </p:nvSpPr>
        <p:spPr>
          <a:xfrm>
            <a:off x="2556209" y="1695430"/>
            <a:ext cx="1636677" cy="507831"/>
          </a:xfrm>
          <a:prstGeom prst="rect">
            <a:avLst/>
          </a:prstGeom>
          <a:noFill/>
        </p:spPr>
        <p:txBody>
          <a:bodyPr wrap="square" rtlCol="0">
            <a:spAutoFit/>
          </a:bodyPr>
          <a:lstStyle/>
          <a:p>
            <a:pPr marL="171450" indent="-171450">
              <a:buFont typeface="Arial" panose="020B0604020202020204" pitchFamily="34" charset="0"/>
              <a:buChar char="•"/>
            </a:pPr>
            <a:r>
              <a:rPr lang="en-US" sz="900" dirty="0"/>
              <a:t>Low cardinality (unique)</a:t>
            </a:r>
          </a:p>
          <a:p>
            <a:pPr marL="171450" indent="-171450">
              <a:buFont typeface="Arial" panose="020B0604020202020204" pitchFamily="34" charset="0"/>
              <a:buChar char="•"/>
            </a:pPr>
            <a:r>
              <a:rPr lang="en-US" sz="900" dirty="0"/>
              <a:t>No null values</a:t>
            </a:r>
          </a:p>
          <a:p>
            <a:pPr marL="171450" indent="-171450">
              <a:buFont typeface="Arial" panose="020B0604020202020204" pitchFamily="34" charset="0"/>
              <a:buChar char="•"/>
            </a:pPr>
            <a:r>
              <a:rPr lang="en-US" sz="900" dirty="0"/>
              <a:t>p-value &lt; 0.05</a:t>
            </a:r>
          </a:p>
        </p:txBody>
      </p:sp>
      <p:pic>
        <p:nvPicPr>
          <p:cNvPr id="27" name="Picture 26">
            <a:extLst>
              <a:ext uri="{FF2B5EF4-FFF2-40B4-BE49-F238E27FC236}">
                <a16:creationId xmlns:a16="http://schemas.microsoft.com/office/drawing/2014/main" id="{66EA1CF0-0803-FF61-BBF4-205460D76655}"/>
              </a:ext>
            </a:extLst>
          </p:cNvPr>
          <p:cNvPicPr>
            <a:picLocks noChangeAspect="1"/>
          </p:cNvPicPr>
          <p:nvPr/>
        </p:nvPicPr>
        <p:blipFill rotWithShape="1">
          <a:blip r:embed="rId4"/>
          <a:srcRect b="17568"/>
          <a:stretch/>
        </p:blipFill>
        <p:spPr>
          <a:xfrm>
            <a:off x="386212" y="1668856"/>
            <a:ext cx="1961910" cy="326614"/>
          </a:xfrm>
          <a:prstGeom prst="rect">
            <a:avLst/>
          </a:prstGeom>
        </p:spPr>
      </p:pic>
      <p:pic>
        <p:nvPicPr>
          <p:cNvPr id="29" name="Picture 28">
            <a:extLst>
              <a:ext uri="{FF2B5EF4-FFF2-40B4-BE49-F238E27FC236}">
                <a16:creationId xmlns:a16="http://schemas.microsoft.com/office/drawing/2014/main" id="{704A4A97-4C0F-FA67-6275-A0BBCC87F2A7}"/>
              </a:ext>
            </a:extLst>
          </p:cNvPr>
          <p:cNvPicPr>
            <a:picLocks noChangeAspect="1"/>
          </p:cNvPicPr>
          <p:nvPr/>
        </p:nvPicPr>
        <p:blipFill rotWithShape="1">
          <a:blip r:embed="rId5"/>
          <a:srcRect b="45775"/>
          <a:stretch/>
        </p:blipFill>
        <p:spPr>
          <a:xfrm>
            <a:off x="386212" y="2081146"/>
            <a:ext cx="1961910" cy="2045305"/>
          </a:xfrm>
          <a:prstGeom prst="rect">
            <a:avLst/>
          </a:prstGeom>
        </p:spPr>
      </p:pic>
      <p:pic>
        <p:nvPicPr>
          <p:cNvPr id="33" name="Picture 32">
            <a:extLst>
              <a:ext uri="{FF2B5EF4-FFF2-40B4-BE49-F238E27FC236}">
                <a16:creationId xmlns:a16="http://schemas.microsoft.com/office/drawing/2014/main" id="{46612168-1F45-E1F7-BE55-E80977F05A2B}"/>
              </a:ext>
            </a:extLst>
          </p:cNvPr>
          <p:cNvPicPr>
            <a:picLocks noChangeAspect="1"/>
          </p:cNvPicPr>
          <p:nvPr/>
        </p:nvPicPr>
        <p:blipFill>
          <a:blip r:embed="rId6"/>
          <a:stretch>
            <a:fillRect/>
          </a:stretch>
        </p:blipFill>
        <p:spPr>
          <a:xfrm>
            <a:off x="6702283" y="1707542"/>
            <a:ext cx="1961910" cy="326613"/>
          </a:xfrm>
          <a:prstGeom prst="rect">
            <a:avLst/>
          </a:prstGeom>
        </p:spPr>
      </p:pic>
      <p:sp>
        <p:nvSpPr>
          <p:cNvPr id="34" name="Rectangle: Rounded Corners 33">
            <a:extLst>
              <a:ext uri="{FF2B5EF4-FFF2-40B4-BE49-F238E27FC236}">
                <a16:creationId xmlns:a16="http://schemas.microsoft.com/office/drawing/2014/main" id="{87F6F223-958D-37B9-0870-441C05FF7C8B}"/>
              </a:ext>
            </a:extLst>
          </p:cNvPr>
          <p:cNvSpPr/>
          <p:nvPr/>
        </p:nvSpPr>
        <p:spPr>
          <a:xfrm>
            <a:off x="4800600" y="2355791"/>
            <a:ext cx="1750514" cy="1375728"/>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390AB99-7D76-3CB7-DBEF-26277CBDC4B0}"/>
              </a:ext>
            </a:extLst>
          </p:cNvPr>
          <p:cNvSpPr txBox="1"/>
          <p:nvPr/>
        </p:nvSpPr>
        <p:spPr>
          <a:xfrm>
            <a:off x="4857518" y="2512740"/>
            <a:ext cx="1636677" cy="1061829"/>
          </a:xfrm>
          <a:prstGeom prst="rect">
            <a:avLst/>
          </a:prstGeom>
          <a:noFill/>
        </p:spPr>
        <p:txBody>
          <a:bodyPr wrap="square" rtlCol="0">
            <a:spAutoFit/>
          </a:bodyPr>
          <a:lstStyle/>
          <a:p>
            <a:pPr marL="171450" indent="-171450" algn="just">
              <a:buFont typeface="Arial" panose="020B0604020202020204" pitchFamily="34" charset="0"/>
              <a:buChar char="•"/>
            </a:pPr>
            <a:r>
              <a:rPr lang="en-US" sz="700" dirty="0"/>
              <a:t>With excluding </a:t>
            </a:r>
            <a:r>
              <a:rPr lang="en-US" sz="700" dirty="0" err="1"/>
              <a:t>dtypes</a:t>
            </a:r>
            <a:r>
              <a:rPr lang="en-US" sz="700" dirty="0"/>
              <a:t> ‘object’ there are a total of 32 columns to be tested.</a:t>
            </a:r>
          </a:p>
          <a:p>
            <a:pPr marL="171450" indent="-171450" algn="just">
              <a:buFont typeface="Arial" panose="020B0604020202020204" pitchFamily="34" charset="0"/>
              <a:buChar char="•"/>
            </a:pPr>
            <a:r>
              <a:rPr lang="en-US" sz="700" dirty="0"/>
              <a:t>P-value from ANOVA are used in order to select which columns is to be dropped.</a:t>
            </a:r>
          </a:p>
          <a:p>
            <a:pPr marL="171450" indent="-171450" algn="just">
              <a:buFont typeface="Arial" panose="020B0604020202020204" pitchFamily="34" charset="0"/>
              <a:buChar char="•"/>
            </a:pPr>
            <a:r>
              <a:rPr lang="en-US" sz="700" dirty="0"/>
              <a:t>There are 5 column dropped based on their p-value and correlation coefficient.</a:t>
            </a:r>
          </a:p>
        </p:txBody>
      </p:sp>
      <p:pic>
        <p:nvPicPr>
          <p:cNvPr id="37" name="Picture 36">
            <a:extLst>
              <a:ext uri="{FF2B5EF4-FFF2-40B4-BE49-F238E27FC236}">
                <a16:creationId xmlns:a16="http://schemas.microsoft.com/office/drawing/2014/main" id="{E15BAE88-643A-A86D-DA5F-69F1514EDB39}"/>
              </a:ext>
            </a:extLst>
          </p:cNvPr>
          <p:cNvPicPr>
            <a:picLocks noChangeAspect="1"/>
          </p:cNvPicPr>
          <p:nvPr/>
        </p:nvPicPr>
        <p:blipFill>
          <a:blip r:embed="rId7"/>
          <a:stretch>
            <a:fillRect/>
          </a:stretch>
        </p:blipFill>
        <p:spPr>
          <a:xfrm>
            <a:off x="6702283" y="2081146"/>
            <a:ext cx="1961911" cy="2090253"/>
          </a:xfrm>
          <a:prstGeom prst="rect">
            <a:avLst/>
          </a:prstGeom>
        </p:spPr>
      </p:pic>
    </p:spTree>
    <p:extLst>
      <p:ext uri="{BB962C8B-B14F-4D97-AF65-F5344CB8AC3E}">
        <p14:creationId xmlns:p14="http://schemas.microsoft.com/office/powerpoint/2010/main" val="3446309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70F9D-4850-F4EB-853D-E3BCE54349D4}"/>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2F086FA4-706F-DE26-A09A-D23A96A78634}"/>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16B49EEE-5E0A-8804-CF57-D34FA9176683}"/>
              </a:ext>
            </a:extLst>
          </p:cNvPr>
          <p:cNvSpPr txBox="1">
            <a:spLocks noGrp="1"/>
          </p:cNvSpPr>
          <p:nvPr>
            <p:ph type="title"/>
          </p:nvPr>
        </p:nvSpPr>
        <p:spPr>
          <a:xfrm>
            <a:off x="2087985"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Feature Encoding</a:t>
            </a:r>
            <a:endParaRPr sz="2400" dirty="0"/>
          </a:p>
        </p:txBody>
      </p:sp>
      <p:pic>
        <p:nvPicPr>
          <p:cNvPr id="3" name="Picture 2">
            <a:extLst>
              <a:ext uri="{FF2B5EF4-FFF2-40B4-BE49-F238E27FC236}">
                <a16:creationId xmlns:a16="http://schemas.microsoft.com/office/drawing/2014/main" id="{66B9349C-F74A-50D1-60E6-0D1B34C575D7}"/>
              </a:ext>
            </a:extLst>
          </p:cNvPr>
          <p:cNvPicPr>
            <a:picLocks noChangeAspect="1"/>
          </p:cNvPicPr>
          <p:nvPr/>
        </p:nvPicPr>
        <p:blipFill>
          <a:blip r:embed="rId4"/>
          <a:stretch>
            <a:fillRect/>
          </a:stretch>
        </p:blipFill>
        <p:spPr>
          <a:xfrm>
            <a:off x="650477" y="1843055"/>
            <a:ext cx="3540522" cy="1203899"/>
          </a:xfrm>
          <a:prstGeom prst="rect">
            <a:avLst/>
          </a:prstGeom>
        </p:spPr>
      </p:pic>
      <p:sp>
        <p:nvSpPr>
          <p:cNvPr id="4" name="Rectangle: Rounded Corners 3">
            <a:extLst>
              <a:ext uri="{FF2B5EF4-FFF2-40B4-BE49-F238E27FC236}">
                <a16:creationId xmlns:a16="http://schemas.microsoft.com/office/drawing/2014/main" id="{CB078C06-ED28-143B-C368-8A4329C87DB0}"/>
              </a:ext>
            </a:extLst>
          </p:cNvPr>
          <p:cNvSpPr/>
          <p:nvPr/>
        </p:nvSpPr>
        <p:spPr>
          <a:xfrm>
            <a:off x="1564876" y="1352550"/>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a:extLst>
              <a:ext uri="{FF2B5EF4-FFF2-40B4-BE49-F238E27FC236}">
                <a16:creationId xmlns:a16="http://schemas.microsoft.com/office/drawing/2014/main" id="{6A3683EF-14B4-F3CE-1E6E-4ED4AE117806}"/>
              </a:ext>
            </a:extLst>
          </p:cNvPr>
          <p:cNvSpPr txBox="1">
            <a:spLocks/>
          </p:cNvSpPr>
          <p:nvPr/>
        </p:nvSpPr>
        <p:spPr>
          <a:xfrm>
            <a:off x="1635182" y="1397545"/>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Label Encoding</a:t>
            </a:r>
          </a:p>
        </p:txBody>
      </p:sp>
      <p:sp>
        <p:nvSpPr>
          <p:cNvPr id="12" name="Rectangle: Rounded Corners 11">
            <a:extLst>
              <a:ext uri="{FF2B5EF4-FFF2-40B4-BE49-F238E27FC236}">
                <a16:creationId xmlns:a16="http://schemas.microsoft.com/office/drawing/2014/main" id="{1038A5E3-F8CA-2046-7C28-12DFB490BF98}"/>
              </a:ext>
            </a:extLst>
          </p:cNvPr>
          <p:cNvSpPr/>
          <p:nvPr/>
        </p:nvSpPr>
        <p:spPr>
          <a:xfrm>
            <a:off x="625000" y="3581539"/>
            <a:ext cx="3461157" cy="704045"/>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F5A0294-DAF3-822A-69B7-0D079ED9D9C9}"/>
              </a:ext>
            </a:extLst>
          </p:cNvPr>
          <p:cNvSpPr txBox="1"/>
          <p:nvPr/>
        </p:nvSpPr>
        <p:spPr>
          <a:xfrm>
            <a:off x="650448" y="3561063"/>
            <a:ext cx="3236076" cy="646331"/>
          </a:xfrm>
          <a:prstGeom prst="rect">
            <a:avLst/>
          </a:prstGeom>
          <a:noFill/>
        </p:spPr>
        <p:txBody>
          <a:bodyPr wrap="square" rtlCol="0">
            <a:spAutoFit/>
          </a:bodyPr>
          <a:lstStyle/>
          <a:p>
            <a:pPr marL="171450" indent="-171450">
              <a:buFont typeface="Arial" panose="020B0604020202020204" pitchFamily="34" charset="0"/>
              <a:buChar char="•"/>
            </a:pPr>
            <a:r>
              <a:rPr lang="en-US" sz="900" dirty="0"/>
              <a:t>Label encoding is used on categorical columns with only 2 or less unique values.</a:t>
            </a:r>
          </a:p>
          <a:p>
            <a:pPr marL="171450" indent="-171450">
              <a:buFont typeface="Arial" panose="020B0604020202020204" pitchFamily="34" charset="0"/>
              <a:buChar char="•"/>
            </a:pPr>
            <a:r>
              <a:rPr lang="en-US" sz="900" dirty="0"/>
              <a:t>Based on the result, there are 2 columns that meet this criteria which then replaced with 0 and 1.</a:t>
            </a:r>
          </a:p>
        </p:txBody>
      </p:sp>
      <p:pic>
        <p:nvPicPr>
          <p:cNvPr id="15" name="Picture 14">
            <a:extLst>
              <a:ext uri="{FF2B5EF4-FFF2-40B4-BE49-F238E27FC236}">
                <a16:creationId xmlns:a16="http://schemas.microsoft.com/office/drawing/2014/main" id="{9F703A78-B3D2-DA34-23AD-541B7671D03C}"/>
              </a:ext>
            </a:extLst>
          </p:cNvPr>
          <p:cNvPicPr>
            <a:picLocks noChangeAspect="1"/>
          </p:cNvPicPr>
          <p:nvPr/>
        </p:nvPicPr>
        <p:blipFill>
          <a:blip r:embed="rId5"/>
          <a:stretch>
            <a:fillRect/>
          </a:stretch>
        </p:blipFill>
        <p:spPr>
          <a:xfrm>
            <a:off x="637775" y="3104668"/>
            <a:ext cx="3540522" cy="419157"/>
          </a:xfrm>
          <a:prstGeom prst="rect">
            <a:avLst/>
          </a:prstGeom>
        </p:spPr>
      </p:pic>
      <p:sp>
        <p:nvSpPr>
          <p:cNvPr id="23" name="Rectangle: Rounded Corners 22">
            <a:extLst>
              <a:ext uri="{FF2B5EF4-FFF2-40B4-BE49-F238E27FC236}">
                <a16:creationId xmlns:a16="http://schemas.microsoft.com/office/drawing/2014/main" id="{52830D52-9CFF-0B8C-BED5-5D8008201219}"/>
              </a:ext>
            </a:extLst>
          </p:cNvPr>
          <p:cNvSpPr/>
          <p:nvPr/>
        </p:nvSpPr>
        <p:spPr>
          <a:xfrm>
            <a:off x="5692377" y="1352550"/>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bject 2">
            <a:extLst>
              <a:ext uri="{FF2B5EF4-FFF2-40B4-BE49-F238E27FC236}">
                <a16:creationId xmlns:a16="http://schemas.microsoft.com/office/drawing/2014/main" id="{233BE55F-4EDB-89DF-AC65-4F78D5D3A5A0}"/>
              </a:ext>
            </a:extLst>
          </p:cNvPr>
          <p:cNvSpPr txBox="1">
            <a:spLocks/>
          </p:cNvSpPr>
          <p:nvPr/>
        </p:nvSpPr>
        <p:spPr>
          <a:xfrm>
            <a:off x="5762683" y="1397545"/>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One Hot Encoding</a:t>
            </a:r>
          </a:p>
        </p:txBody>
      </p:sp>
      <p:sp>
        <p:nvSpPr>
          <p:cNvPr id="28" name="Rectangle: Rounded Corners 27">
            <a:extLst>
              <a:ext uri="{FF2B5EF4-FFF2-40B4-BE49-F238E27FC236}">
                <a16:creationId xmlns:a16="http://schemas.microsoft.com/office/drawing/2014/main" id="{873CDF06-56C6-A199-EDD4-89414F1186CC}"/>
              </a:ext>
            </a:extLst>
          </p:cNvPr>
          <p:cNvSpPr/>
          <p:nvPr/>
        </p:nvSpPr>
        <p:spPr>
          <a:xfrm>
            <a:off x="5032361" y="3581539"/>
            <a:ext cx="3461157" cy="704045"/>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B4A4253-6F2B-50F1-E4F8-92EAA3414B9E}"/>
              </a:ext>
            </a:extLst>
          </p:cNvPr>
          <p:cNvSpPr txBox="1"/>
          <p:nvPr/>
        </p:nvSpPr>
        <p:spPr>
          <a:xfrm>
            <a:off x="4953000" y="1721172"/>
            <a:ext cx="3236076" cy="307777"/>
          </a:xfrm>
          <a:prstGeom prst="rect">
            <a:avLst/>
          </a:prstGeom>
          <a:noFill/>
        </p:spPr>
        <p:txBody>
          <a:bodyPr wrap="square" rtlCol="0">
            <a:spAutoFit/>
          </a:bodyPr>
          <a:lstStyle/>
          <a:p>
            <a:pPr algn="just"/>
            <a:r>
              <a:rPr lang="en-US" sz="700" dirty="0"/>
              <a:t>Categorical features are mapped with </a:t>
            </a:r>
            <a:r>
              <a:rPr lang="en-US" sz="700" dirty="0" err="1"/>
              <a:t>boolean</a:t>
            </a:r>
            <a:r>
              <a:rPr lang="en-US" sz="700" dirty="0"/>
              <a:t> values (True) &amp; (False), with 0 represents the absence, and 1 represents the presence of that particular category.</a:t>
            </a:r>
          </a:p>
        </p:txBody>
      </p:sp>
      <p:pic>
        <p:nvPicPr>
          <p:cNvPr id="36" name="Picture 35">
            <a:extLst>
              <a:ext uri="{FF2B5EF4-FFF2-40B4-BE49-F238E27FC236}">
                <a16:creationId xmlns:a16="http://schemas.microsoft.com/office/drawing/2014/main" id="{128FA17B-53FF-853A-03CB-8E5F5D2E4334}"/>
              </a:ext>
            </a:extLst>
          </p:cNvPr>
          <p:cNvPicPr>
            <a:picLocks noChangeAspect="1"/>
          </p:cNvPicPr>
          <p:nvPr/>
        </p:nvPicPr>
        <p:blipFill>
          <a:blip r:embed="rId6"/>
          <a:stretch>
            <a:fillRect/>
          </a:stretch>
        </p:blipFill>
        <p:spPr>
          <a:xfrm>
            <a:off x="5943599" y="2068629"/>
            <a:ext cx="2549921" cy="832257"/>
          </a:xfrm>
          <a:prstGeom prst="rect">
            <a:avLst/>
          </a:prstGeom>
        </p:spPr>
      </p:pic>
      <p:pic>
        <p:nvPicPr>
          <p:cNvPr id="39" name="Picture 38">
            <a:extLst>
              <a:ext uri="{FF2B5EF4-FFF2-40B4-BE49-F238E27FC236}">
                <a16:creationId xmlns:a16="http://schemas.microsoft.com/office/drawing/2014/main" id="{2C4D28ED-D741-530E-94A3-C7F52A0BC6A1}"/>
              </a:ext>
            </a:extLst>
          </p:cNvPr>
          <p:cNvPicPr>
            <a:picLocks noChangeAspect="1"/>
          </p:cNvPicPr>
          <p:nvPr/>
        </p:nvPicPr>
        <p:blipFill>
          <a:blip r:embed="rId7"/>
          <a:stretch>
            <a:fillRect/>
          </a:stretch>
        </p:blipFill>
        <p:spPr>
          <a:xfrm>
            <a:off x="5943599" y="2992701"/>
            <a:ext cx="2549919" cy="484056"/>
          </a:xfrm>
          <a:prstGeom prst="rect">
            <a:avLst/>
          </a:prstGeom>
        </p:spPr>
      </p:pic>
      <p:sp>
        <p:nvSpPr>
          <p:cNvPr id="42" name="TextBox 41">
            <a:extLst>
              <a:ext uri="{FF2B5EF4-FFF2-40B4-BE49-F238E27FC236}">
                <a16:creationId xmlns:a16="http://schemas.microsoft.com/office/drawing/2014/main" id="{2FF2C188-94DE-E973-A18A-948C462AAF39}"/>
              </a:ext>
            </a:extLst>
          </p:cNvPr>
          <p:cNvSpPr txBox="1"/>
          <p:nvPr/>
        </p:nvSpPr>
        <p:spPr>
          <a:xfrm>
            <a:off x="5119051" y="3594797"/>
            <a:ext cx="3236076" cy="630942"/>
          </a:xfrm>
          <a:prstGeom prst="rect">
            <a:avLst/>
          </a:prstGeom>
          <a:noFill/>
        </p:spPr>
        <p:txBody>
          <a:bodyPr wrap="square" rtlCol="0">
            <a:spAutoFit/>
          </a:bodyPr>
          <a:lstStyle/>
          <a:p>
            <a:pPr marL="171450" indent="-171450">
              <a:buFont typeface="Arial" panose="020B0604020202020204" pitchFamily="34" charset="0"/>
              <a:buChar char="•"/>
            </a:pPr>
            <a:r>
              <a:rPr lang="en-US" sz="700" dirty="0"/>
              <a:t>One hot encoding are applied to categorical columns with more than 2 unique values.</a:t>
            </a:r>
          </a:p>
          <a:p>
            <a:pPr marL="171450" indent="-171450">
              <a:buFont typeface="Arial" panose="020B0604020202020204" pitchFamily="34" charset="0"/>
              <a:buChar char="•"/>
            </a:pPr>
            <a:r>
              <a:rPr lang="en-US" sz="700" dirty="0"/>
              <a:t>Based on the result, there are 8 columns that meet this criteria which then converted to Boolean value, the original columns of each selected columns will then promptly dropped.</a:t>
            </a:r>
          </a:p>
        </p:txBody>
      </p:sp>
      <p:pic>
        <p:nvPicPr>
          <p:cNvPr id="44" name="Picture 43">
            <a:extLst>
              <a:ext uri="{FF2B5EF4-FFF2-40B4-BE49-F238E27FC236}">
                <a16:creationId xmlns:a16="http://schemas.microsoft.com/office/drawing/2014/main" id="{2F099A0D-2BCB-5F87-A8A5-BB43BC99557C}"/>
              </a:ext>
            </a:extLst>
          </p:cNvPr>
          <p:cNvPicPr>
            <a:picLocks noChangeAspect="1"/>
          </p:cNvPicPr>
          <p:nvPr/>
        </p:nvPicPr>
        <p:blipFill>
          <a:blip r:embed="rId8"/>
          <a:stretch>
            <a:fillRect/>
          </a:stretch>
        </p:blipFill>
        <p:spPr>
          <a:xfrm>
            <a:off x="4872660" y="2211780"/>
            <a:ext cx="971686" cy="247685"/>
          </a:xfrm>
          <a:prstGeom prst="rect">
            <a:avLst/>
          </a:prstGeom>
        </p:spPr>
      </p:pic>
      <p:pic>
        <p:nvPicPr>
          <p:cNvPr id="46" name="Picture 45">
            <a:extLst>
              <a:ext uri="{FF2B5EF4-FFF2-40B4-BE49-F238E27FC236}">
                <a16:creationId xmlns:a16="http://schemas.microsoft.com/office/drawing/2014/main" id="{A900620B-9EA7-9DE0-B0D1-40B3F76B8742}"/>
              </a:ext>
            </a:extLst>
          </p:cNvPr>
          <p:cNvPicPr>
            <a:picLocks noChangeAspect="1"/>
          </p:cNvPicPr>
          <p:nvPr/>
        </p:nvPicPr>
        <p:blipFill>
          <a:blip r:embed="rId9"/>
          <a:stretch>
            <a:fillRect/>
          </a:stretch>
        </p:blipFill>
        <p:spPr>
          <a:xfrm>
            <a:off x="4872660" y="3078700"/>
            <a:ext cx="914528" cy="219106"/>
          </a:xfrm>
          <a:prstGeom prst="rect">
            <a:avLst/>
          </a:prstGeom>
        </p:spPr>
      </p:pic>
      <p:cxnSp>
        <p:nvCxnSpPr>
          <p:cNvPr id="48" name="Straight Arrow Connector 47">
            <a:extLst>
              <a:ext uri="{FF2B5EF4-FFF2-40B4-BE49-F238E27FC236}">
                <a16:creationId xmlns:a16="http://schemas.microsoft.com/office/drawing/2014/main" id="{2E4CA56C-5EE9-C993-D1E0-8124B1973642}"/>
              </a:ext>
            </a:extLst>
          </p:cNvPr>
          <p:cNvCxnSpPr>
            <a:cxnSpLocks/>
          </p:cNvCxnSpPr>
          <p:nvPr/>
        </p:nvCxnSpPr>
        <p:spPr>
          <a:xfrm>
            <a:off x="5358503" y="2542039"/>
            <a:ext cx="0" cy="484056"/>
          </a:xfrm>
          <a:prstGeom prst="straightConnector1">
            <a:avLst/>
          </a:prstGeom>
          <a:ln w="76200">
            <a:solidFill>
              <a:srgbClr val="00869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07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072B-35D5-7A8C-20EB-CFF1F0EB73B7}"/>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D8DFDA3D-2D83-6065-D1D8-4D97CE244AFD}"/>
              </a:ext>
            </a:extLst>
          </p:cNvPr>
          <p:cNvPicPr/>
          <p:nvPr/>
        </p:nvPicPr>
        <p:blipFill>
          <a:blip r:embed="rId2" cstate="print"/>
          <a:stretch>
            <a:fillRect/>
          </a:stretch>
        </p:blipFill>
        <p:spPr>
          <a:xfrm>
            <a:off x="0" y="0"/>
            <a:ext cx="9143999" cy="5143499"/>
          </a:xfrm>
          <a:prstGeom prst="rect">
            <a:avLst/>
          </a:prstGeom>
        </p:spPr>
      </p:pic>
      <p:sp>
        <p:nvSpPr>
          <p:cNvPr id="3" name="object 3">
            <a:extLst>
              <a:ext uri="{FF2B5EF4-FFF2-40B4-BE49-F238E27FC236}">
                <a16:creationId xmlns:a16="http://schemas.microsoft.com/office/drawing/2014/main" id="{6A75E24A-A24E-B82E-6D0B-E80A5103B145}"/>
              </a:ext>
            </a:extLst>
          </p:cNvPr>
          <p:cNvSpPr txBox="1">
            <a:spLocks noGrp="1"/>
          </p:cNvSpPr>
          <p:nvPr>
            <p:ph type="title"/>
          </p:nvPr>
        </p:nvSpPr>
        <p:spPr>
          <a:xfrm>
            <a:off x="2514637" y="1910261"/>
            <a:ext cx="4117340"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t>Modelling</a:t>
            </a:r>
            <a:endParaRPr sz="4000" dirty="0"/>
          </a:p>
        </p:txBody>
      </p:sp>
    </p:spTree>
    <p:extLst>
      <p:ext uri="{BB962C8B-B14F-4D97-AF65-F5344CB8AC3E}">
        <p14:creationId xmlns:p14="http://schemas.microsoft.com/office/powerpoint/2010/main" val="4084401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C81B-7BE8-B92E-E40D-3807CFB14B26}"/>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FB4196E0-5F71-692B-E2D0-D87D3807159A}"/>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0FD01AA5-B73F-C690-4106-0A89F07556D4}"/>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Modelling</a:t>
            </a:r>
            <a:endParaRPr sz="2400" dirty="0"/>
          </a:p>
        </p:txBody>
      </p:sp>
      <p:sp>
        <p:nvSpPr>
          <p:cNvPr id="4" name="Rectangle: Rounded Corners 3">
            <a:extLst>
              <a:ext uri="{FF2B5EF4-FFF2-40B4-BE49-F238E27FC236}">
                <a16:creationId xmlns:a16="http://schemas.microsoft.com/office/drawing/2014/main" id="{4659F285-0D10-8987-5A70-83E794799DE9}"/>
              </a:ext>
            </a:extLst>
          </p:cNvPr>
          <p:cNvSpPr/>
          <p:nvPr/>
        </p:nvSpPr>
        <p:spPr>
          <a:xfrm>
            <a:off x="596900" y="4027552"/>
            <a:ext cx="3622722" cy="773212"/>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9F166E1-76EA-C799-AB81-2ADFB1E0FD14}"/>
              </a:ext>
            </a:extLst>
          </p:cNvPr>
          <p:cNvSpPr txBox="1"/>
          <p:nvPr/>
        </p:nvSpPr>
        <p:spPr>
          <a:xfrm>
            <a:off x="749300" y="4092878"/>
            <a:ext cx="3352800"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Oversampling technique that helps to improve the performance of machine learning models by balancing the class distribution, particularly useful when the minority class is underrepresented.</a:t>
            </a:r>
          </a:p>
        </p:txBody>
      </p:sp>
      <p:sp>
        <p:nvSpPr>
          <p:cNvPr id="7" name="Rectangle: Rounded Corners 6">
            <a:extLst>
              <a:ext uri="{FF2B5EF4-FFF2-40B4-BE49-F238E27FC236}">
                <a16:creationId xmlns:a16="http://schemas.microsoft.com/office/drawing/2014/main" id="{72E956AC-4CE6-9248-621F-28E3A6155951}"/>
              </a:ext>
            </a:extLst>
          </p:cNvPr>
          <p:cNvSpPr/>
          <p:nvPr/>
        </p:nvSpPr>
        <p:spPr>
          <a:xfrm>
            <a:off x="4572000" y="3136520"/>
            <a:ext cx="3622722" cy="1801558"/>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40D9C4D-5976-AD40-6855-1BDEC1884194}"/>
              </a:ext>
            </a:extLst>
          </p:cNvPr>
          <p:cNvSpPr txBox="1"/>
          <p:nvPr/>
        </p:nvSpPr>
        <p:spPr>
          <a:xfrm>
            <a:off x="4706961" y="3442776"/>
            <a:ext cx="3352800" cy="1169551"/>
          </a:xfrm>
          <a:prstGeom prst="rect">
            <a:avLst/>
          </a:prstGeom>
          <a:noFill/>
        </p:spPr>
        <p:txBody>
          <a:bodyPr wrap="square" rtlCol="0">
            <a:spAutoFit/>
          </a:bodyPr>
          <a:lstStyle/>
          <a:p>
            <a:pPr marL="171450" indent="-171450">
              <a:buFont typeface="Arial" panose="020B0604020202020204" pitchFamily="34" charset="0"/>
              <a:buChar char="•"/>
            </a:pPr>
            <a:r>
              <a:rPr lang="en-US" sz="1000" dirty="0"/>
              <a:t>SMOTE works by creating synthetic examples from the minority class by interpolating between existing minority class instances.</a:t>
            </a:r>
          </a:p>
          <a:p>
            <a:pPr marL="171450" indent="-171450">
              <a:buFont typeface="Arial" panose="020B0604020202020204" pitchFamily="34" charset="0"/>
              <a:buChar char="•"/>
            </a:pPr>
            <a:r>
              <a:rPr lang="en-US" sz="1000" dirty="0"/>
              <a:t>SMOTE is used because standard machine learning algorithm such as Decision Tree and Logistic Regression have a bias towards the majority class, and they tend to ignore the minority class.</a:t>
            </a:r>
          </a:p>
        </p:txBody>
      </p:sp>
      <p:sp>
        <p:nvSpPr>
          <p:cNvPr id="11" name="Rectangle: Rounded Corners 10">
            <a:extLst>
              <a:ext uri="{FF2B5EF4-FFF2-40B4-BE49-F238E27FC236}">
                <a16:creationId xmlns:a16="http://schemas.microsoft.com/office/drawing/2014/main" id="{71BFF85A-3865-91FC-C8B1-A70BB0773284}"/>
              </a:ext>
            </a:extLst>
          </p:cNvPr>
          <p:cNvSpPr/>
          <p:nvPr/>
        </p:nvSpPr>
        <p:spPr>
          <a:xfrm>
            <a:off x="1249227" y="1149922"/>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2">
            <a:extLst>
              <a:ext uri="{FF2B5EF4-FFF2-40B4-BE49-F238E27FC236}">
                <a16:creationId xmlns:a16="http://schemas.microsoft.com/office/drawing/2014/main" id="{43F90A71-78A2-2D9B-68AA-4E196D87EAD3}"/>
              </a:ext>
            </a:extLst>
          </p:cNvPr>
          <p:cNvSpPr txBox="1">
            <a:spLocks/>
          </p:cNvSpPr>
          <p:nvPr/>
        </p:nvSpPr>
        <p:spPr>
          <a:xfrm>
            <a:off x="1319533" y="1194917"/>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Splitting Dataset</a:t>
            </a:r>
          </a:p>
        </p:txBody>
      </p:sp>
      <p:sp>
        <p:nvSpPr>
          <p:cNvPr id="14" name="TextBox 13">
            <a:extLst>
              <a:ext uri="{FF2B5EF4-FFF2-40B4-BE49-F238E27FC236}">
                <a16:creationId xmlns:a16="http://schemas.microsoft.com/office/drawing/2014/main" id="{282EB3C7-43C9-4140-0B4D-6822E92C8B6B}"/>
              </a:ext>
            </a:extLst>
          </p:cNvPr>
          <p:cNvSpPr txBox="1"/>
          <p:nvPr/>
        </p:nvSpPr>
        <p:spPr>
          <a:xfrm>
            <a:off x="1117876" y="1462963"/>
            <a:ext cx="2133600" cy="307777"/>
          </a:xfrm>
          <a:prstGeom prst="rect">
            <a:avLst/>
          </a:prstGeom>
          <a:noFill/>
        </p:spPr>
        <p:txBody>
          <a:bodyPr wrap="square">
            <a:spAutoFit/>
          </a:bodyPr>
          <a:lstStyle/>
          <a:p>
            <a:pPr algn="just"/>
            <a:r>
              <a:rPr lang="en-US" sz="1400" b="1" dirty="0"/>
              <a:t>80% training : 20% testing</a:t>
            </a:r>
          </a:p>
        </p:txBody>
      </p:sp>
      <p:pic>
        <p:nvPicPr>
          <p:cNvPr id="16" name="Picture 15">
            <a:extLst>
              <a:ext uri="{FF2B5EF4-FFF2-40B4-BE49-F238E27FC236}">
                <a16:creationId xmlns:a16="http://schemas.microsoft.com/office/drawing/2014/main" id="{672E3F90-3E38-A5E0-D4AE-69BDF8919F17}"/>
              </a:ext>
            </a:extLst>
          </p:cNvPr>
          <p:cNvPicPr>
            <a:picLocks noChangeAspect="1"/>
          </p:cNvPicPr>
          <p:nvPr/>
        </p:nvPicPr>
        <p:blipFill>
          <a:blip r:embed="rId4"/>
          <a:stretch>
            <a:fillRect/>
          </a:stretch>
        </p:blipFill>
        <p:spPr>
          <a:xfrm>
            <a:off x="609600" y="2197892"/>
            <a:ext cx="3886201" cy="343712"/>
          </a:xfrm>
          <a:prstGeom prst="rect">
            <a:avLst/>
          </a:prstGeom>
        </p:spPr>
      </p:pic>
      <p:pic>
        <p:nvPicPr>
          <p:cNvPr id="18" name="Picture 17">
            <a:extLst>
              <a:ext uri="{FF2B5EF4-FFF2-40B4-BE49-F238E27FC236}">
                <a16:creationId xmlns:a16="http://schemas.microsoft.com/office/drawing/2014/main" id="{95144436-5DB0-7016-FA1C-202B46DCEB07}"/>
              </a:ext>
            </a:extLst>
          </p:cNvPr>
          <p:cNvPicPr>
            <a:picLocks noChangeAspect="1"/>
          </p:cNvPicPr>
          <p:nvPr/>
        </p:nvPicPr>
        <p:blipFill rotWithShape="1">
          <a:blip r:embed="rId5"/>
          <a:srcRect b="8250"/>
          <a:stretch/>
        </p:blipFill>
        <p:spPr>
          <a:xfrm>
            <a:off x="609601" y="1770740"/>
            <a:ext cx="3886200" cy="382157"/>
          </a:xfrm>
          <a:prstGeom prst="rect">
            <a:avLst/>
          </a:prstGeom>
        </p:spPr>
      </p:pic>
      <p:sp>
        <p:nvSpPr>
          <p:cNvPr id="19" name="Rectangle: Rounded Corners 18">
            <a:extLst>
              <a:ext uri="{FF2B5EF4-FFF2-40B4-BE49-F238E27FC236}">
                <a16:creationId xmlns:a16="http://schemas.microsoft.com/office/drawing/2014/main" id="{805654DB-41B5-3BD6-2C17-512E24C9D585}"/>
              </a:ext>
            </a:extLst>
          </p:cNvPr>
          <p:cNvSpPr/>
          <p:nvPr/>
        </p:nvSpPr>
        <p:spPr>
          <a:xfrm>
            <a:off x="1249227" y="2795365"/>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bject 2">
            <a:extLst>
              <a:ext uri="{FF2B5EF4-FFF2-40B4-BE49-F238E27FC236}">
                <a16:creationId xmlns:a16="http://schemas.microsoft.com/office/drawing/2014/main" id="{4C374AA5-5F59-5B84-7318-97FB4367787B}"/>
              </a:ext>
            </a:extLst>
          </p:cNvPr>
          <p:cNvSpPr txBox="1">
            <a:spLocks/>
          </p:cNvSpPr>
          <p:nvPr/>
        </p:nvSpPr>
        <p:spPr>
          <a:xfrm>
            <a:off x="1284380" y="2840360"/>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SMOTE</a:t>
            </a:r>
          </a:p>
        </p:txBody>
      </p:sp>
      <p:pic>
        <p:nvPicPr>
          <p:cNvPr id="23" name="Picture 22">
            <a:extLst>
              <a:ext uri="{FF2B5EF4-FFF2-40B4-BE49-F238E27FC236}">
                <a16:creationId xmlns:a16="http://schemas.microsoft.com/office/drawing/2014/main" id="{31FD2BB1-7F1D-D5E4-26D2-9DD1D1A948D1}"/>
              </a:ext>
            </a:extLst>
          </p:cNvPr>
          <p:cNvPicPr>
            <a:picLocks noChangeAspect="1"/>
          </p:cNvPicPr>
          <p:nvPr/>
        </p:nvPicPr>
        <p:blipFill>
          <a:blip r:embed="rId6"/>
          <a:stretch>
            <a:fillRect/>
          </a:stretch>
        </p:blipFill>
        <p:spPr>
          <a:xfrm>
            <a:off x="596900" y="3136520"/>
            <a:ext cx="3440757" cy="810456"/>
          </a:xfrm>
          <a:prstGeom prst="rect">
            <a:avLst/>
          </a:prstGeom>
        </p:spPr>
      </p:pic>
      <p:sp>
        <p:nvSpPr>
          <p:cNvPr id="24" name="Rectangle: Rounded Corners 23">
            <a:extLst>
              <a:ext uri="{FF2B5EF4-FFF2-40B4-BE49-F238E27FC236}">
                <a16:creationId xmlns:a16="http://schemas.microsoft.com/office/drawing/2014/main" id="{B03B481B-ABD4-DB28-CC63-3DD5BF533C85}"/>
              </a:ext>
            </a:extLst>
          </p:cNvPr>
          <p:cNvSpPr/>
          <p:nvPr/>
        </p:nvSpPr>
        <p:spPr>
          <a:xfrm>
            <a:off x="4706961" y="1770740"/>
            <a:ext cx="3622722" cy="927100"/>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8BA6BD-13F3-3B00-8408-02F9F4ACCC94}"/>
              </a:ext>
            </a:extLst>
          </p:cNvPr>
          <p:cNvSpPr txBox="1"/>
          <p:nvPr/>
        </p:nvSpPr>
        <p:spPr>
          <a:xfrm>
            <a:off x="4859361" y="1836066"/>
            <a:ext cx="3352800"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Using </a:t>
            </a:r>
            <a:r>
              <a:rPr lang="en-US" sz="1000" dirty="0" err="1"/>
              <a:t>train_test_split</a:t>
            </a:r>
            <a:r>
              <a:rPr lang="en-US" sz="1000" dirty="0"/>
              <a:t>, dataset is split into two part, train and test.</a:t>
            </a:r>
          </a:p>
          <a:p>
            <a:pPr marL="171450" indent="-171450">
              <a:buFont typeface="Arial" panose="020B0604020202020204" pitchFamily="34" charset="0"/>
              <a:buChar char="•"/>
            </a:pPr>
            <a:r>
              <a:rPr lang="en-US" sz="1000" dirty="0"/>
              <a:t>Train dataset will be used to train the model in order to be able to predict with new foreign data.</a:t>
            </a:r>
          </a:p>
          <a:p>
            <a:pPr marL="171450" indent="-171450">
              <a:buFont typeface="Arial" panose="020B0604020202020204" pitchFamily="34" charset="0"/>
              <a:buChar char="•"/>
            </a:pPr>
            <a:r>
              <a:rPr lang="en-US" sz="1000" dirty="0"/>
              <a:t>Test dataset will be used to represent new foreign data.</a:t>
            </a:r>
          </a:p>
        </p:txBody>
      </p:sp>
    </p:spTree>
    <p:extLst>
      <p:ext uri="{BB962C8B-B14F-4D97-AF65-F5344CB8AC3E}">
        <p14:creationId xmlns:p14="http://schemas.microsoft.com/office/powerpoint/2010/main" val="2319095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5C008-C389-E731-E03F-875060A7D11F}"/>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80CAF5A3-4853-995D-EAEC-718B8EF34D2A}"/>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C8374E87-6C0A-7735-7CA4-D08448B5EF85}"/>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Logistic Regression</a:t>
            </a:r>
            <a:endParaRPr sz="2400" dirty="0"/>
          </a:p>
        </p:txBody>
      </p:sp>
      <p:sp>
        <p:nvSpPr>
          <p:cNvPr id="12" name="TextBox 11">
            <a:extLst>
              <a:ext uri="{FF2B5EF4-FFF2-40B4-BE49-F238E27FC236}">
                <a16:creationId xmlns:a16="http://schemas.microsoft.com/office/drawing/2014/main" id="{F0ED6473-5629-EAB2-8368-2D4D649B25D2}"/>
              </a:ext>
            </a:extLst>
          </p:cNvPr>
          <p:cNvSpPr txBox="1"/>
          <p:nvPr/>
        </p:nvSpPr>
        <p:spPr>
          <a:xfrm>
            <a:off x="1044623" y="903922"/>
            <a:ext cx="5943600" cy="415498"/>
          </a:xfrm>
          <a:prstGeom prst="rect">
            <a:avLst/>
          </a:prstGeom>
          <a:noFill/>
        </p:spPr>
        <p:txBody>
          <a:bodyPr wrap="square">
            <a:spAutoFit/>
          </a:bodyPr>
          <a:lstStyle/>
          <a:p>
            <a:pPr algn="ctr"/>
            <a:r>
              <a:rPr lang="en-US" sz="700" dirty="0"/>
              <a:t>Logistic regression is a statistical model used for binary classification tasks. It estimates the probability that a given input belongs to a certain class using a logistic function, which maps inputs to a value between 0 and 1. This algorithm is popular for its interpretability and efficiency in modeling linear relationships between features and outcomes.</a:t>
            </a:r>
          </a:p>
        </p:txBody>
      </p:sp>
      <p:sp>
        <p:nvSpPr>
          <p:cNvPr id="21" name="Rectangle: Rounded Corners 20">
            <a:extLst>
              <a:ext uri="{FF2B5EF4-FFF2-40B4-BE49-F238E27FC236}">
                <a16:creationId xmlns:a16="http://schemas.microsoft.com/office/drawing/2014/main" id="{A8AE870C-13FB-FD05-03C4-6360FBFCBE3D}"/>
              </a:ext>
            </a:extLst>
          </p:cNvPr>
          <p:cNvSpPr/>
          <p:nvPr/>
        </p:nvSpPr>
        <p:spPr>
          <a:xfrm>
            <a:off x="838200" y="1429378"/>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bject 2">
            <a:extLst>
              <a:ext uri="{FF2B5EF4-FFF2-40B4-BE49-F238E27FC236}">
                <a16:creationId xmlns:a16="http://schemas.microsoft.com/office/drawing/2014/main" id="{9D9E2B32-2B92-8834-8EF8-AFD2995C9C3F}"/>
              </a:ext>
            </a:extLst>
          </p:cNvPr>
          <p:cNvSpPr txBox="1">
            <a:spLocks/>
          </p:cNvSpPr>
          <p:nvPr/>
        </p:nvSpPr>
        <p:spPr>
          <a:xfrm>
            <a:off x="908506" y="1474373"/>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Model Fitting</a:t>
            </a:r>
          </a:p>
        </p:txBody>
      </p:sp>
      <p:sp>
        <p:nvSpPr>
          <p:cNvPr id="26" name="Rectangle: Rounded Corners 25">
            <a:extLst>
              <a:ext uri="{FF2B5EF4-FFF2-40B4-BE49-F238E27FC236}">
                <a16:creationId xmlns:a16="http://schemas.microsoft.com/office/drawing/2014/main" id="{8887B166-D87A-F20E-218D-A74ECA6CA70E}"/>
              </a:ext>
            </a:extLst>
          </p:cNvPr>
          <p:cNvSpPr/>
          <p:nvPr/>
        </p:nvSpPr>
        <p:spPr>
          <a:xfrm>
            <a:off x="209292" y="2402724"/>
            <a:ext cx="3128714" cy="702077"/>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17D1DD3-602D-AFC4-B383-92651B842007}"/>
              </a:ext>
            </a:extLst>
          </p:cNvPr>
          <p:cNvSpPr txBox="1"/>
          <p:nvPr/>
        </p:nvSpPr>
        <p:spPr>
          <a:xfrm>
            <a:off x="325849" y="2396915"/>
            <a:ext cx="2895600" cy="707886"/>
          </a:xfrm>
          <a:prstGeom prst="rect">
            <a:avLst/>
          </a:prstGeom>
          <a:noFill/>
        </p:spPr>
        <p:txBody>
          <a:bodyPr wrap="square" rtlCol="0">
            <a:spAutoFit/>
          </a:bodyPr>
          <a:lstStyle/>
          <a:p>
            <a:pPr marL="171450" indent="-171450">
              <a:buFont typeface="Arial" panose="020B0604020202020204" pitchFamily="34" charset="0"/>
              <a:buChar char="•"/>
            </a:pPr>
            <a:r>
              <a:rPr lang="en-US" sz="800" dirty="0"/>
              <a:t>Model fitting, is used to create model that will describes the relationship between features and outcomes in a dataset, allowing the model to predict the probability of an observation belonging to a particular class in binary classification tasks.</a:t>
            </a:r>
          </a:p>
        </p:txBody>
      </p:sp>
      <p:pic>
        <p:nvPicPr>
          <p:cNvPr id="29" name="Picture 28">
            <a:extLst>
              <a:ext uri="{FF2B5EF4-FFF2-40B4-BE49-F238E27FC236}">
                <a16:creationId xmlns:a16="http://schemas.microsoft.com/office/drawing/2014/main" id="{48766B0F-C52B-A166-FFB2-D618ADE76134}"/>
              </a:ext>
            </a:extLst>
          </p:cNvPr>
          <p:cNvPicPr>
            <a:picLocks noChangeAspect="1"/>
          </p:cNvPicPr>
          <p:nvPr/>
        </p:nvPicPr>
        <p:blipFill>
          <a:blip r:embed="rId4"/>
          <a:stretch>
            <a:fillRect/>
          </a:stretch>
        </p:blipFill>
        <p:spPr>
          <a:xfrm>
            <a:off x="831850" y="1783812"/>
            <a:ext cx="1898750" cy="552450"/>
          </a:xfrm>
          <a:prstGeom prst="rect">
            <a:avLst/>
          </a:prstGeom>
          <a:effectLst>
            <a:outerShdw blurRad="50800" dist="38100" dir="2700000" algn="tl" rotWithShape="0">
              <a:prstClr val="black">
                <a:alpha val="40000"/>
              </a:prstClr>
            </a:outerShdw>
          </a:effectLst>
        </p:spPr>
      </p:pic>
      <p:sp>
        <p:nvSpPr>
          <p:cNvPr id="30" name="Rectangle: Rounded Corners 29">
            <a:extLst>
              <a:ext uri="{FF2B5EF4-FFF2-40B4-BE49-F238E27FC236}">
                <a16:creationId xmlns:a16="http://schemas.microsoft.com/office/drawing/2014/main" id="{49F0DE19-0299-2A80-6A7B-9868E83F390C}"/>
              </a:ext>
            </a:extLst>
          </p:cNvPr>
          <p:cNvSpPr/>
          <p:nvPr/>
        </p:nvSpPr>
        <p:spPr>
          <a:xfrm>
            <a:off x="838200" y="3222162"/>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bject 2">
            <a:extLst>
              <a:ext uri="{FF2B5EF4-FFF2-40B4-BE49-F238E27FC236}">
                <a16:creationId xmlns:a16="http://schemas.microsoft.com/office/drawing/2014/main" id="{0113BB5B-7075-9472-5CC7-6931E7094D26}"/>
              </a:ext>
            </a:extLst>
          </p:cNvPr>
          <p:cNvSpPr txBox="1">
            <a:spLocks/>
          </p:cNvSpPr>
          <p:nvPr/>
        </p:nvSpPr>
        <p:spPr>
          <a:xfrm>
            <a:off x="908506" y="3267157"/>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ROC/AUC</a:t>
            </a:r>
          </a:p>
        </p:txBody>
      </p:sp>
      <p:pic>
        <p:nvPicPr>
          <p:cNvPr id="33" name="Picture 32">
            <a:extLst>
              <a:ext uri="{FF2B5EF4-FFF2-40B4-BE49-F238E27FC236}">
                <a16:creationId xmlns:a16="http://schemas.microsoft.com/office/drawing/2014/main" id="{50553874-6796-57C1-BF8A-907D17565CF0}"/>
              </a:ext>
            </a:extLst>
          </p:cNvPr>
          <p:cNvPicPr>
            <a:picLocks noChangeAspect="1"/>
          </p:cNvPicPr>
          <p:nvPr/>
        </p:nvPicPr>
        <p:blipFill>
          <a:blip r:embed="rId5"/>
          <a:stretch>
            <a:fillRect/>
          </a:stretch>
        </p:blipFill>
        <p:spPr>
          <a:xfrm>
            <a:off x="209292" y="3571737"/>
            <a:ext cx="3228564" cy="610559"/>
          </a:xfrm>
          <a:prstGeom prst="rect">
            <a:avLst/>
          </a:prstGeom>
        </p:spPr>
      </p:pic>
      <p:sp>
        <p:nvSpPr>
          <p:cNvPr id="34" name="Rectangle: Rounded Corners 33">
            <a:extLst>
              <a:ext uri="{FF2B5EF4-FFF2-40B4-BE49-F238E27FC236}">
                <a16:creationId xmlns:a16="http://schemas.microsoft.com/office/drawing/2014/main" id="{4DFDFEEA-76B7-BCEC-96B5-EC3F95C276E0}"/>
              </a:ext>
            </a:extLst>
          </p:cNvPr>
          <p:cNvSpPr/>
          <p:nvPr/>
        </p:nvSpPr>
        <p:spPr>
          <a:xfrm>
            <a:off x="209292" y="4264715"/>
            <a:ext cx="3228564" cy="745435"/>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4D97A461-8A2B-EB7C-0169-0BC68FD336C3}"/>
              </a:ext>
            </a:extLst>
          </p:cNvPr>
          <p:cNvSpPr txBox="1"/>
          <p:nvPr/>
        </p:nvSpPr>
        <p:spPr>
          <a:xfrm>
            <a:off x="325849" y="4316409"/>
            <a:ext cx="3352800" cy="630942"/>
          </a:xfrm>
          <a:prstGeom prst="rect">
            <a:avLst/>
          </a:prstGeom>
          <a:noFill/>
        </p:spPr>
        <p:txBody>
          <a:bodyPr wrap="square" rtlCol="0">
            <a:spAutoFit/>
          </a:bodyPr>
          <a:lstStyle/>
          <a:p>
            <a:pPr marL="171450" indent="-171450">
              <a:buFont typeface="Arial" panose="020B0604020202020204" pitchFamily="34" charset="0"/>
              <a:buChar char="•"/>
            </a:pPr>
            <a:r>
              <a:rPr lang="en-US" sz="700" dirty="0"/>
              <a:t>Higher AUC value indicates better class separation, as the model is able to distinguish between the positive and negative classes more effectively.</a:t>
            </a:r>
          </a:p>
          <a:p>
            <a:pPr marL="171450" indent="-171450">
              <a:buFont typeface="Arial" panose="020B0604020202020204" pitchFamily="34" charset="0"/>
              <a:buChar char="•"/>
            </a:pPr>
            <a:r>
              <a:rPr lang="en-US" sz="700" dirty="0"/>
              <a:t>0.9 AUC score from both train &amp; test probability suggest that the model performance considered to be very good, and is effective at distinguishing between the positive and negative classes.</a:t>
            </a:r>
          </a:p>
        </p:txBody>
      </p:sp>
      <p:pic>
        <p:nvPicPr>
          <p:cNvPr id="37" name="Picture 36">
            <a:extLst>
              <a:ext uri="{FF2B5EF4-FFF2-40B4-BE49-F238E27FC236}">
                <a16:creationId xmlns:a16="http://schemas.microsoft.com/office/drawing/2014/main" id="{0841AEEE-8F58-E46D-E968-74BAA2818794}"/>
              </a:ext>
            </a:extLst>
          </p:cNvPr>
          <p:cNvPicPr>
            <a:picLocks noChangeAspect="1"/>
          </p:cNvPicPr>
          <p:nvPr/>
        </p:nvPicPr>
        <p:blipFill>
          <a:blip r:embed="rId6"/>
          <a:stretch>
            <a:fillRect/>
          </a:stretch>
        </p:blipFill>
        <p:spPr>
          <a:xfrm>
            <a:off x="3653249" y="1835640"/>
            <a:ext cx="3334974" cy="707320"/>
          </a:xfrm>
          <a:prstGeom prst="rect">
            <a:avLst/>
          </a:prstGeom>
          <a:effectLst>
            <a:outerShdw blurRad="50800" dist="38100" dir="2700000" algn="tl" rotWithShape="0">
              <a:prstClr val="black">
                <a:alpha val="40000"/>
              </a:prstClr>
            </a:outerShdw>
          </a:effectLst>
        </p:spPr>
      </p:pic>
      <p:sp>
        <p:nvSpPr>
          <p:cNvPr id="38" name="Rectangle: Rounded Corners 37">
            <a:extLst>
              <a:ext uri="{FF2B5EF4-FFF2-40B4-BE49-F238E27FC236}">
                <a16:creationId xmlns:a16="http://schemas.microsoft.com/office/drawing/2014/main" id="{8E12300A-1DB5-011C-360A-D9C21BA7B524}"/>
              </a:ext>
            </a:extLst>
          </p:cNvPr>
          <p:cNvSpPr/>
          <p:nvPr/>
        </p:nvSpPr>
        <p:spPr>
          <a:xfrm>
            <a:off x="3659496" y="1423901"/>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bject 2">
            <a:extLst>
              <a:ext uri="{FF2B5EF4-FFF2-40B4-BE49-F238E27FC236}">
                <a16:creationId xmlns:a16="http://schemas.microsoft.com/office/drawing/2014/main" id="{028C4CA1-AA8A-1CD4-8FE1-588AAD1EF68E}"/>
              </a:ext>
            </a:extLst>
          </p:cNvPr>
          <p:cNvSpPr txBox="1">
            <a:spLocks/>
          </p:cNvSpPr>
          <p:nvPr/>
        </p:nvSpPr>
        <p:spPr>
          <a:xfrm>
            <a:off x="3729802" y="1468896"/>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dirty="0"/>
              <a:t>Classification Report</a:t>
            </a:r>
          </a:p>
        </p:txBody>
      </p:sp>
      <p:sp>
        <p:nvSpPr>
          <p:cNvPr id="40" name="Rectangle: Rounded Corners 39">
            <a:extLst>
              <a:ext uri="{FF2B5EF4-FFF2-40B4-BE49-F238E27FC236}">
                <a16:creationId xmlns:a16="http://schemas.microsoft.com/office/drawing/2014/main" id="{087BF294-574F-8F22-EDC0-74A28E768B5A}"/>
              </a:ext>
            </a:extLst>
          </p:cNvPr>
          <p:cNvSpPr/>
          <p:nvPr/>
        </p:nvSpPr>
        <p:spPr>
          <a:xfrm>
            <a:off x="3653249" y="2675909"/>
            <a:ext cx="3469357" cy="895828"/>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4D96969B-362D-452E-8D3D-131B0A6AD8BC}"/>
              </a:ext>
            </a:extLst>
          </p:cNvPr>
          <p:cNvSpPr txBox="1"/>
          <p:nvPr/>
        </p:nvSpPr>
        <p:spPr>
          <a:xfrm>
            <a:off x="3769807" y="2727603"/>
            <a:ext cx="3352800" cy="846386"/>
          </a:xfrm>
          <a:prstGeom prst="rect">
            <a:avLst/>
          </a:prstGeom>
          <a:noFill/>
        </p:spPr>
        <p:txBody>
          <a:bodyPr wrap="square" rtlCol="0">
            <a:spAutoFit/>
          </a:bodyPr>
          <a:lstStyle/>
          <a:p>
            <a:pPr marL="171450" indent="-171450">
              <a:buFont typeface="Arial" panose="020B0604020202020204" pitchFamily="34" charset="0"/>
              <a:buChar char="•"/>
            </a:pPr>
            <a:r>
              <a:rPr lang="en-US" sz="700" dirty="0"/>
              <a:t>Out of all the loan statuses predicted, the model is able to predict that a client will not have payment difficulty with 97% prediction correct most of the time.</a:t>
            </a:r>
          </a:p>
          <a:p>
            <a:pPr marL="171450" indent="-171450">
              <a:buFont typeface="Arial" panose="020B0604020202020204" pitchFamily="34" charset="0"/>
              <a:buChar char="•"/>
            </a:pPr>
            <a:r>
              <a:rPr lang="en-US" sz="700" dirty="0"/>
              <a:t>Recall values of 98% indicates that the model is able to correctly identify 98% of the clients who do not have payment difficulty.</a:t>
            </a:r>
          </a:p>
          <a:p>
            <a:pPr marL="171450" indent="-171450">
              <a:buFont typeface="Arial" panose="020B0604020202020204" pitchFamily="34" charset="0"/>
              <a:buChar char="•"/>
            </a:pPr>
            <a:r>
              <a:rPr lang="en-US" sz="700" dirty="0"/>
              <a:t>F-1 score of 97% indicates that the model has a good balance between precision and recall for both classes and is effective at classifying both cases of payment difficulty and no payment difficulty.</a:t>
            </a:r>
          </a:p>
        </p:txBody>
      </p:sp>
      <p:sp>
        <p:nvSpPr>
          <p:cNvPr id="44" name="Rectangle: Rounded Corners 43">
            <a:extLst>
              <a:ext uri="{FF2B5EF4-FFF2-40B4-BE49-F238E27FC236}">
                <a16:creationId xmlns:a16="http://schemas.microsoft.com/office/drawing/2014/main" id="{70138441-2CF6-5BB6-0AC5-E9E439D52E01}"/>
              </a:ext>
            </a:extLst>
          </p:cNvPr>
          <p:cNvSpPr/>
          <p:nvPr/>
        </p:nvSpPr>
        <p:spPr>
          <a:xfrm>
            <a:off x="3659496" y="3704686"/>
            <a:ext cx="1800592"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bject 2">
            <a:extLst>
              <a:ext uri="{FF2B5EF4-FFF2-40B4-BE49-F238E27FC236}">
                <a16:creationId xmlns:a16="http://schemas.microsoft.com/office/drawing/2014/main" id="{4115D422-0F22-A4FC-D543-78D7AA636B66}"/>
              </a:ext>
            </a:extLst>
          </p:cNvPr>
          <p:cNvSpPr txBox="1">
            <a:spLocks/>
          </p:cNvSpPr>
          <p:nvPr/>
        </p:nvSpPr>
        <p:spPr>
          <a:xfrm>
            <a:off x="3729802" y="3749681"/>
            <a:ext cx="1730286"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Confusion matrix</a:t>
            </a:r>
          </a:p>
        </p:txBody>
      </p:sp>
      <p:pic>
        <p:nvPicPr>
          <p:cNvPr id="47" name="Picture 46">
            <a:extLst>
              <a:ext uri="{FF2B5EF4-FFF2-40B4-BE49-F238E27FC236}">
                <a16:creationId xmlns:a16="http://schemas.microsoft.com/office/drawing/2014/main" id="{BEC16FE2-DC73-3909-38A3-CC569C94F422}"/>
              </a:ext>
            </a:extLst>
          </p:cNvPr>
          <p:cNvPicPr>
            <a:picLocks noChangeAspect="1"/>
          </p:cNvPicPr>
          <p:nvPr/>
        </p:nvPicPr>
        <p:blipFill>
          <a:blip r:embed="rId7"/>
          <a:stretch>
            <a:fillRect/>
          </a:stretch>
        </p:blipFill>
        <p:spPr>
          <a:xfrm>
            <a:off x="3653249" y="4131196"/>
            <a:ext cx="2406413" cy="703336"/>
          </a:xfrm>
          <a:prstGeom prst="rect">
            <a:avLst/>
          </a:prstGeom>
          <a:effectLst>
            <a:outerShdw blurRad="50800" dist="38100" dir="2700000" algn="tl" rotWithShape="0">
              <a:prstClr val="black">
                <a:alpha val="40000"/>
              </a:prstClr>
            </a:outerShdw>
          </a:effectLst>
        </p:spPr>
      </p:pic>
      <p:sp>
        <p:nvSpPr>
          <p:cNvPr id="48" name="Rectangle: Rounded Corners 47">
            <a:extLst>
              <a:ext uri="{FF2B5EF4-FFF2-40B4-BE49-F238E27FC236}">
                <a16:creationId xmlns:a16="http://schemas.microsoft.com/office/drawing/2014/main" id="{410EE0F9-34A9-7B1C-43B4-8ABE92D7C188}"/>
              </a:ext>
            </a:extLst>
          </p:cNvPr>
          <p:cNvSpPr/>
          <p:nvPr/>
        </p:nvSpPr>
        <p:spPr>
          <a:xfrm>
            <a:off x="6184737" y="4134788"/>
            <a:ext cx="2595314" cy="702077"/>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3321DB9E-A201-5C16-CC5C-FCEFDDF308B2}"/>
              </a:ext>
            </a:extLst>
          </p:cNvPr>
          <p:cNvSpPr txBox="1"/>
          <p:nvPr/>
        </p:nvSpPr>
        <p:spPr>
          <a:xfrm>
            <a:off x="6261550" y="4128979"/>
            <a:ext cx="2401943" cy="738664"/>
          </a:xfrm>
          <a:prstGeom prst="rect">
            <a:avLst/>
          </a:prstGeom>
          <a:noFill/>
        </p:spPr>
        <p:txBody>
          <a:bodyPr wrap="square" rtlCol="0">
            <a:spAutoFit/>
          </a:bodyPr>
          <a:lstStyle/>
          <a:p>
            <a:pPr marL="171450" indent="-171450">
              <a:buFont typeface="Arial" panose="020B0604020202020204" pitchFamily="34" charset="0"/>
              <a:buChar char="•"/>
            </a:pPr>
            <a:r>
              <a:rPr lang="en-US" sz="700" dirty="0"/>
              <a:t>True positive have the value of 8873, this represent that out of all prediction done by the model, only 8873 correctly predicted as positive.</a:t>
            </a:r>
          </a:p>
          <a:p>
            <a:pPr marL="171450" indent="-171450">
              <a:buFont typeface="Arial" panose="020B0604020202020204" pitchFamily="34" charset="0"/>
              <a:buChar char="•"/>
            </a:pPr>
            <a:r>
              <a:rPr lang="en-US" sz="700" dirty="0"/>
              <a:t>True negative have the value of 79777, this represent that out of all prediction done by the model, only 79777 correctly predicted as negative.</a:t>
            </a:r>
          </a:p>
        </p:txBody>
      </p:sp>
    </p:spTree>
    <p:extLst>
      <p:ext uri="{BB962C8B-B14F-4D97-AF65-F5344CB8AC3E}">
        <p14:creationId xmlns:p14="http://schemas.microsoft.com/office/powerpoint/2010/main" val="330233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09" y="971550"/>
            <a:ext cx="3016885" cy="330200"/>
          </a:xfrm>
          <a:prstGeom prst="rect">
            <a:avLst/>
          </a:prstGeom>
        </p:spPr>
        <p:txBody>
          <a:bodyPr vert="horz" wrap="square" lIns="0" tIns="12700" rIns="0" bIns="0" rtlCol="0">
            <a:spAutoFit/>
          </a:bodyPr>
          <a:lstStyle/>
          <a:p>
            <a:pPr marL="12700">
              <a:lnSpc>
                <a:spcPct val="100000"/>
              </a:lnSpc>
              <a:spcBef>
                <a:spcPts val="100"/>
              </a:spcBef>
            </a:pPr>
            <a:r>
              <a:rPr lang="en-US" sz="2000" spc="160" dirty="0">
                <a:solidFill>
                  <a:srgbClr val="D01010"/>
                </a:solidFill>
              </a:rPr>
              <a:t>Problem</a:t>
            </a:r>
            <a:endParaRPr sz="2000" dirty="0"/>
          </a:p>
        </p:txBody>
      </p:sp>
      <p:pic>
        <p:nvPicPr>
          <p:cNvPr id="6" name="object 6"/>
          <p:cNvPicPr/>
          <p:nvPr/>
        </p:nvPicPr>
        <p:blipFill>
          <a:blip r:embed="rId2" cstate="print"/>
          <a:stretch>
            <a:fillRect/>
          </a:stretch>
        </p:blipFill>
        <p:spPr>
          <a:xfrm>
            <a:off x="7995800" y="355050"/>
            <a:ext cx="895873" cy="507800"/>
          </a:xfrm>
          <a:prstGeom prst="rect">
            <a:avLst/>
          </a:prstGeom>
        </p:spPr>
      </p:pic>
      <p:sp>
        <p:nvSpPr>
          <p:cNvPr id="7" name="object 2">
            <a:extLst>
              <a:ext uri="{FF2B5EF4-FFF2-40B4-BE49-F238E27FC236}">
                <a16:creationId xmlns:a16="http://schemas.microsoft.com/office/drawing/2014/main" id="{D31D27FE-643A-766E-8871-5EF988462EFD}"/>
              </a:ext>
            </a:extLst>
          </p:cNvPr>
          <p:cNvSpPr txBox="1">
            <a:spLocks/>
          </p:cNvSpPr>
          <p:nvPr/>
        </p:nvSpPr>
        <p:spPr>
          <a:xfrm>
            <a:off x="532708" y="2946374"/>
            <a:ext cx="3016885" cy="330200"/>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spcBef>
                <a:spcPts val="100"/>
              </a:spcBef>
            </a:pPr>
            <a:r>
              <a:rPr lang="en-US" sz="2000" kern="0" spc="160" dirty="0">
                <a:solidFill>
                  <a:srgbClr val="D01010"/>
                </a:solidFill>
              </a:rPr>
              <a:t>Tools &amp; Library Used</a:t>
            </a:r>
            <a:endParaRPr lang="en-US" sz="2000" kern="0" dirty="0"/>
          </a:p>
        </p:txBody>
      </p:sp>
      <p:sp>
        <p:nvSpPr>
          <p:cNvPr id="8" name="object 3">
            <a:extLst>
              <a:ext uri="{FF2B5EF4-FFF2-40B4-BE49-F238E27FC236}">
                <a16:creationId xmlns:a16="http://schemas.microsoft.com/office/drawing/2014/main" id="{A4133062-0938-D659-720C-A555A9F316D5}"/>
              </a:ext>
            </a:extLst>
          </p:cNvPr>
          <p:cNvSpPr txBox="1"/>
          <p:nvPr/>
        </p:nvSpPr>
        <p:spPr>
          <a:xfrm>
            <a:off x="1129375" y="2339962"/>
            <a:ext cx="7004050" cy="511230"/>
          </a:xfrm>
          <a:prstGeom prst="rect">
            <a:avLst/>
          </a:prstGeom>
        </p:spPr>
        <p:txBody>
          <a:bodyPr vert="horz" wrap="square" lIns="0" tIns="12700" rIns="0" bIns="0" rtlCol="0">
            <a:spAutoFit/>
          </a:bodyPr>
          <a:lstStyle/>
          <a:p>
            <a:pPr marL="12700" marR="5080" algn="just">
              <a:lnSpc>
                <a:spcPct val="150000"/>
              </a:lnSpc>
              <a:spcBef>
                <a:spcPts val="100"/>
              </a:spcBef>
            </a:pPr>
            <a:r>
              <a:rPr lang="en-US" sz="1150" spc="75" dirty="0">
                <a:latin typeface="Trebuchet MS"/>
                <a:cs typeface="Trebuchet MS"/>
              </a:rPr>
              <a:t>Develop a machine learning model to accurately assess credit risk, aiding in informed lending decisions.</a:t>
            </a:r>
            <a:endParaRPr lang="en-US" sz="1150" dirty="0">
              <a:latin typeface="Trebuchet MS"/>
              <a:cs typeface="Trebuchet MS"/>
            </a:endParaRPr>
          </a:p>
        </p:txBody>
      </p:sp>
      <p:sp>
        <p:nvSpPr>
          <p:cNvPr id="9" name="object 2">
            <a:extLst>
              <a:ext uri="{FF2B5EF4-FFF2-40B4-BE49-F238E27FC236}">
                <a16:creationId xmlns:a16="http://schemas.microsoft.com/office/drawing/2014/main" id="{D8261193-5AF1-52A0-2F24-1E14007FA199}"/>
              </a:ext>
            </a:extLst>
          </p:cNvPr>
          <p:cNvSpPr txBox="1">
            <a:spLocks/>
          </p:cNvSpPr>
          <p:nvPr/>
        </p:nvSpPr>
        <p:spPr>
          <a:xfrm>
            <a:off x="532708" y="1958962"/>
            <a:ext cx="3016885" cy="330200"/>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spcBef>
                <a:spcPts val="100"/>
              </a:spcBef>
            </a:pPr>
            <a:r>
              <a:rPr lang="en-US" sz="2000" kern="0" spc="160" dirty="0">
                <a:solidFill>
                  <a:srgbClr val="D01010"/>
                </a:solidFill>
              </a:rPr>
              <a:t>Challenges</a:t>
            </a:r>
            <a:endParaRPr lang="en-US" sz="2000" kern="0" dirty="0"/>
          </a:p>
        </p:txBody>
      </p:sp>
      <p:sp>
        <p:nvSpPr>
          <p:cNvPr id="4" name="object 3">
            <a:extLst>
              <a:ext uri="{FF2B5EF4-FFF2-40B4-BE49-F238E27FC236}">
                <a16:creationId xmlns:a16="http://schemas.microsoft.com/office/drawing/2014/main" id="{1D9694F7-0C32-3516-FC69-761EC8F3CD31}"/>
              </a:ext>
            </a:extLst>
          </p:cNvPr>
          <p:cNvSpPr txBox="1"/>
          <p:nvPr/>
        </p:nvSpPr>
        <p:spPr>
          <a:xfrm>
            <a:off x="1129375" y="1352550"/>
            <a:ext cx="7004050" cy="511230"/>
          </a:xfrm>
          <a:prstGeom prst="rect">
            <a:avLst/>
          </a:prstGeom>
        </p:spPr>
        <p:txBody>
          <a:bodyPr vert="horz" wrap="square" lIns="0" tIns="12700" rIns="0" bIns="0" rtlCol="0">
            <a:spAutoFit/>
          </a:bodyPr>
          <a:lstStyle/>
          <a:p>
            <a:pPr marL="12700" marR="5080" algn="just">
              <a:lnSpc>
                <a:spcPct val="150000"/>
              </a:lnSpc>
              <a:spcBef>
                <a:spcPts val="100"/>
              </a:spcBef>
            </a:pPr>
            <a:r>
              <a:rPr lang="en-US" sz="1150" spc="75" dirty="0">
                <a:latin typeface="Trebuchet MS"/>
                <a:cs typeface="Trebuchet MS"/>
              </a:rPr>
              <a:t>The company need help in assessing credit risk, and to accurately predict the likelihood of a borrower defaulting on a loan.</a:t>
            </a:r>
            <a:endParaRPr lang="en-US" sz="1150" dirty="0">
              <a:latin typeface="Trebuchet MS"/>
              <a:cs typeface="Trebuchet MS"/>
            </a:endParaRPr>
          </a:p>
        </p:txBody>
      </p:sp>
      <p:pic>
        <p:nvPicPr>
          <p:cNvPr id="1026" name="Picture 2">
            <a:extLst>
              <a:ext uri="{FF2B5EF4-FFF2-40B4-BE49-F238E27FC236}">
                <a16:creationId xmlns:a16="http://schemas.microsoft.com/office/drawing/2014/main" id="{C0CD249B-5197-93FD-E20B-F354F566ED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3327374"/>
            <a:ext cx="457200" cy="5009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7F8F188-C574-A69A-BB60-79212BEEA2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3276574"/>
            <a:ext cx="457200" cy="5299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DC95D50-3958-09A1-7C18-B687FF591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3631" y="3327374"/>
            <a:ext cx="1030119" cy="4161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630A4CA-2719-1136-FB0A-76B37A2DA3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8304" y="3327714"/>
            <a:ext cx="924802" cy="4161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tplotlib Logo PNG Vector (SVG) Free Download">
            <a:extLst>
              <a:ext uri="{FF2B5EF4-FFF2-40B4-BE49-F238E27FC236}">
                <a16:creationId xmlns:a16="http://schemas.microsoft.com/office/drawing/2014/main" id="{9C577BC9-21CF-D53D-BBA4-FF753912A66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67660" y="3327374"/>
            <a:ext cx="406343" cy="4063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aborn Logo PNG Vectors Free Download">
            <a:extLst>
              <a:ext uri="{FF2B5EF4-FFF2-40B4-BE49-F238E27FC236}">
                <a16:creationId xmlns:a16="http://schemas.microsoft.com/office/drawing/2014/main" id="{45327F70-781E-2DB1-9D54-DFA874AAD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9943" y="3327374"/>
            <a:ext cx="406344" cy="40634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DA16688-51DA-34FC-4C77-ECF30933FA1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5210" y="3388580"/>
            <a:ext cx="609600" cy="32818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ciPy and NumPy - Full Stack Python">
            <a:extLst>
              <a:ext uri="{FF2B5EF4-FFF2-40B4-BE49-F238E27FC236}">
                <a16:creationId xmlns:a16="http://schemas.microsoft.com/office/drawing/2014/main" id="{FF51E77A-19A4-E0E2-9448-4796392BD24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76700" y="3411334"/>
            <a:ext cx="838200" cy="333035"/>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3">
            <a:extLst>
              <a:ext uri="{FF2B5EF4-FFF2-40B4-BE49-F238E27FC236}">
                <a16:creationId xmlns:a16="http://schemas.microsoft.com/office/drawing/2014/main" id="{EAE0283C-AECA-F91C-EB80-2AE8F52D35B1}"/>
              </a:ext>
            </a:extLst>
          </p:cNvPr>
          <p:cNvSpPr txBox="1"/>
          <p:nvPr/>
        </p:nvSpPr>
        <p:spPr>
          <a:xfrm>
            <a:off x="1129375" y="4301564"/>
            <a:ext cx="7004050" cy="245773"/>
          </a:xfrm>
          <a:prstGeom prst="rect">
            <a:avLst/>
          </a:prstGeom>
        </p:spPr>
        <p:txBody>
          <a:bodyPr vert="horz" wrap="square" lIns="0" tIns="12700" rIns="0" bIns="0" rtlCol="0">
            <a:spAutoFit/>
          </a:bodyPr>
          <a:lstStyle/>
          <a:p>
            <a:pPr marL="12700" marR="5080" algn="just">
              <a:lnSpc>
                <a:spcPct val="150000"/>
              </a:lnSpc>
              <a:spcBef>
                <a:spcPts val="100"/>
              </a:spcBef>
            </a:pPr>
            <a:r>
              <a:rPr lang="en-US" sz="1150" spc="75" dirty="0">
                <a:latin typeface="Trebuchet MS"/>
                <a:cs typeface="Trebuchet MS"/>
              </a:rPr>
              <a:t>loan_data_2007_2014.csv</a:t>
            </a:r>
            <a:endParaRPr lang="en-US" sz="1150" dirty="0">
              <a:latin typeface="Trebuchet MS"/>
              <a:cs typeface="Trebuchet MS"/>
            </a:endParaRPr>
          </a:p>
        </p:txBody>
      </p:sp>
      <p:sp>
        <p:nvSpPr>
          <p:cNvPr id="16" name="object 2">
            <a:extLst>
              <a:ext uri="{FF2B5EF4-FFF2-40B4-BE49-F238E27FC236}">
                <a16:creationId xmlns:a16="http://schemas.microsoft.com/office/drawing/2014/main" id="{0FF5022B-13D7-8C0E-935D-1CACAD5DE026}"/>
              </a:ext>
            </a:extLst>
          </p:cNvPr>
          <p:cNvSpPr txBox="1">
            <a:spLocks/>
          </p:cNvSpPr>
          <p:nvPr/>
        </p:nvSpPr>
        <p:spPr>
          <a:xfrm>
            <a:off x="532708" y="3920564"/>
            <a:ext cx="3016885" cy="330200"/>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spcBef>
                <a:spcPts val="100"/>
              </a:spcBef>
            </a:pPr>
            <a:r>
              <a:rPr lang="en-US" sz="2000" kern="0" spc="160" dirty="0">
                <a:solidFill>
                  <a:srgbClr val="D01010"/>
                </a:solidFill>
              </a:rPr>
              <a:t>Dataset</a:t>
            </a:r>
            <a:endParaRPr lang="en-US" sz="2000" kern="0" dirty="0"/>
          </a:p>
        </p:txBody>
      </p:sp>
      <p:sp>
        <p:nvSpPr>
          <p:cNvPr id="18" name="Rectangle: Rounded Corners 17">
            <a:extLst>
              <a:ext uri="{FF2B5EF4-FFF2-40B4-BE49-F238E27FC236}">
                <a16:creationId xmlns:a16="http://schemas.microsoft.com/office/drawing/2014/main" id="{971642CD-A6A3-8AE1-C163-68FDB379B628}"/>
              </a:ext>
            </a:extLst>
          </p:cNvPr>
          <p:cNvSpPr/>
          <p:nvPr/>
        </p:nvSpPr>
        <p:spPr>
          <a:xfrm>
            <a:off x="532708" y="283178"/>
            <a:ext cx="2058092" cy="425382"/>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2">
            <a:extLst>
              <a:ext uri="{FF2B5EF4-FFF2-40B4-BE49-F238E27FC236}">
                <a16:creationId xmlns:a16="http://schemas.microsoft.com/office/drawing/2014/main" id="{316A4983-F60E-63FE-EF25-F0F1B8AAAED3}"/>
              </a:ext>
            </a:extLst>
          </p:cNvPr>
          <p:cNvSpPr txBox="1">
            <a:spLocks/>
          </p:cNvSpPr>
          <p:nvPr/>
        </p:nvSpPr>
        <p:spPr>
          <a:xfrm>
            <a:off x="761654" y="311150"/>
            <a:ext cx="1524692" cy="330200"/>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2000" kern="0" spc="160" dirty="0"/>
              <a:t>Case Study</a:t>
            </a:r>
            <a:endParaRPr lang="en-US" sz="2000" kern="0" dirty="0"/>
          </a:p>
        </p:txBody>
      </p:sp>
    </p:spTree>
    <p:extLst>
      <p:ext uri="{BB962C8B-B14F-4D97-AF65-F5344CB8AC3E}">
        <p14:creationId xmlns:p14="http://schemas.microsoft.com/office/powerpoint/2010/main" val="5051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75EA0-8AD0-07D8-5FD4-3D7B7C97A24E}"/>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F715C019-EC80-AA56-5A64-F29DAB6575D8}"/>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499DDCC2-DCD2-F716-1987-159D4695BD07}"/>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sp>
        <p:nvSpPr>
          <p:cNvPr id="4" name="Rectangle: Rounded Corners 3">
            <a:extLst>
              <a:ext uri="{FF2B5EF4-FFF2-40B4-BE49-F238E27FC236}">
                <a16:creationId xmlns:a16="http://schemas.microsoft.com/office/drawing/2014/main" id="{CA7CBAE3-8C2B-A199-1FBD-7B4A62DDDBD6}"/>
              </a:ext>
            </a:extLst>
          </p:cNvPr>
          <p:cNvSpPr/>
          <p:nvPr/>
        </p:nvSpPr>
        <p:spPr>
          <a:xfrm>
            <a:off x="4953000" y="1962149"/>
            <a:ext cx="3622722" cy="773212"/>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239027-BE94-EF9F-5CF1-F07934066872}"/>
              </a:ext>
            </a:extLst>
          </p:cNvPr>
          <p:cNvSpPr txBox="1"/>
          <p:nvPr/>
        </p:nvSpPr>
        <p:spPr>
          <a:xfrm>
            <a:off x="5105400" y="2027475"/>
            <a:ext cx="3352800"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The ROC AUC score is the area under the ROC curve. It tells how well a model can produce relative scores to discriminate between positive class and negative class instances across all classification thresholds. </a:t>
            </a:r>
          </a:p>
        </p:txBody>
      </p:sp>
      <p:sp>
        <p:nvSpPr>
          <p:cNvPr id="7" name="Rectangle: Rounded Corners 6">
            <a:extLst>
              <a:ext uri="{FF2B5EF4-FFF2-40B4-BE49-F238E27FC236}">
                <a16:creationId xmlns:a16="http://schemas.microsoft.com/office/drawing/2014/main" id="{B6851EB8-F6EB-4220-87F3-BE4023CC83BE}"/>
              </a:ext>
            </a:extLst>
          </p:cNvPr>
          <p:cNvSpPr/>
          <p:nvPr/>
        </p:nvSpPr>
        <p:spPr>
          <a:xfrm>
            <a:off x="4953000" y="2800350"/>
            <a:ext cx="3622722" cy="1375728"/>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F0A444B-6DFE-5C18-0DCB-9A50B3F93616}"/>
              </a:ext>
            </a:extLst>
          </p:cNvPr>
          <p:cNvSpPr txBox="1"/>
          <p:nvPr/>
        </p:nvSpPr>
        <p:spPr>
          <a:xfrm>
            <a:off x="5105400" y="2972886"/>
            <a:ext cx="3352800"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The ROC AUC score ranges from 0 to 1, where 0.5 indicates random guessing, and 1 indicates perfect performance.</a:t>
            </a:r>
          </a:p>
          <a:p>
            <a:pPr marL="171450" indent="-171450">
              <a:buFont typeface="Arial" panose="020B0604020202020204" pitchFamily="34" charset="0"/>
              <a:buChar char="•"/>
            </a:pPr>
            <a:r>
              <a:rPr lang="en-US" sz="1000" dirty="0"/>
              <a:t>AUC score = 0.934 nearing 1 would indicates that the model has a good performance.</a:t>
            </a:r>
          </a:p>
        </p:txBody>
      </p:sp>
      <p:pic>
        <p:nvPicPr>
          <p:cNvPr id="3" name="Picture 2">
            <a:extLst>
              <a:ext uri="{FF2B5EF4-FFF2-40B4-BE49-F238E27FC236}">
                <a16:creationId xmlns:a16="http://schemas.microsoft.com/office/drawing/2014/main" id="{401BC34F-5EEC-2CB1-4D05-0057763109D0}"/>
              </a:ext>
            </a:extLst>
          </p:cNvPr>
          <p:cNvPicPr>
            <a:picLocks noChangeAspect="1"/>
          </p:cNvPicPr>
          <p:nvPr/>
        </p:nvPicPr>
        <p:blipFill>
          <a:blip r:embed="rId4"/>
          <a:stretch>
            <a:fillRect/>
          </a:stretch>
        </p:blipFill>
        <p:spPr>
          <a:xfrm>
            <a:off x="577850" y="1276350"/>
            <a:ext cx="3994150" cy="3277224"/>
          </a:xfrm>
          <a:prstGeom prst="rect">
            <a:avLst/>
          </a:prstGeom>
        </p:spPr>
      </p:pic>
    </p:spTree>
    <p:extLst>
      <p:ext uri="{BB962C8B-B14F-4D97-AF65-F5344CB8AC3E}">
        <p14:creationId xmlns:p14="http://schemas.microsoft.com/office/powerpoint/2010/main" val="2963233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1229C-1647-2764-FDC5-35399C60BDA7}"/>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F7B12C20-F4E4-1398-AF02-649A624B585A}"/>
              </a:ext>
            </a:extLst>
          </p:cNvPr>
          <p:cNvPicPr/>
          <p:nvPr/>
        </p:nvPicPr>
        <p:blipFill>
          <a:blip r:embed="rId2" cstate="print"/>
          <a:stretch>
            <a:fillRect/>
          </a:stretch>
        </p:blipFill>
        <p:spPr>
          <a:xfrm>
            <a:off x="0" y="0"/>
            <a:ext cx="9143999" cy="5143499"/>
          </a:xfrm>
          <a:prstGeom prst="rect">
            <a:avLst/>
          </a:prstGeom>
        </p:spPr>
      </p:pic>
      <p:sp>
        <p:nvSpPr>
          <p:cNvPr id="3" name="object 3">
            <a:extLst>
              <a:ext uri="{FF2B5EF4-FFF2-40B4-BE49-F238E27FC236}">
                <a16:creationId xmlns:a16="http://schemas.microsoft.com/office/drawing/2014/main" id="{7BB03546-9E55-FF67-3B8A-2F6F6ABD17BB}"/>
              </a:ext>
            </a:extLst>
          </p:cNvPr>
          <p:cNvSpPr txBox="1">
            <a:spLocks noGrp="1"/>
          </p:cNvSpPr>
          <p:nvPr>
            <p:ph type="title"/>
          </p:nvPr>
        </p:nvSpPr>
        <p:spPr>
          <a:xfrm>
            <a:off x="2514637" y="1910261"/>
            <a:ext cx="4117340"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t>Output</a:t>
            </a:r>
            <a:endParaRPr sz="4000" dirty="0"/>
          </a:p>
        </p:txBody>
      </p:sp>
    </p:spTree>
    <p:extLst>
      <p:ext uri="{BB962C8B-B14F-4D97-AF65-F5344CB8AC3E}">
        <p14:creationId xmlns:p14="http://schemas.microsoft.com/office/powerpoint/2010/main" val="83363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2D1A0-3721-40D7-1107-3BDAF7D6CBDA}"/>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B853B226-A1CA-AC74-4C89-B447C26B2CC3}"/>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04C56848-95BF-00F5-FEB6-2A64C2058B4C}"/>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Logistic Regression</a:t>
            </a:r>
            <a:endParaRPr sz="2400" dirty="0"/>
          </a:p>
        </p:txBody>
      </p:sp>
      <p:pic>
        <p:nvPicPr>
          <p:cNvPr id="18" name="Picture 17">
            <a:extLst>
              <a:ext uri="{FF2B5EF4-FFF2-40B4-BE49-F238E27FC236}">
                <a16:creationId xmlns:a16="http://schemas.microsoft.com/office/drawing/2014/main" id="{E94D549F-4741-10D2-F105-7783F5708039}"/>
              </a:ext>
            </a:extLst>
          </p:cNvPr>
          <p:cNvPicPr>
            <a:picLocks noChangeAspect="1"/>
          </p:cNvPicPr>
          <p:nvPr/>
        </p:nvPicPr>
        <p:blipFill>
          <a:blip r:embed="rId4"/>
          <a:stretch>
            <a:fillRect/>
          </a:stretch>
        </p:blipFill>
        <p:spPr>
          <a:xfrm>
            <a:off x="533400" y="1352550"/>
            <a:ext cx="4419600" cy="2854857"/>
          </a:xfrm>
          <a:prstGeom prst="rect">
            <a:avLst/>
          </a:prstGeom>
        </p:spPr>
      </p:pic>
      <p:sp>
        <p:nvSpPr>
          <p:cNvPr id="19" name="Rectangle: Rounded Corners 18">
            <a:extLst>
              <a:ext uri="{FF2B5EF4-FFF2-40B4-BE49-F238E27FC236}">
                <a16:creationId xmlns:a16="http://schemas.microsoft.com/office/drawing/2014/main" id="{1CBDA90E-F77E-164A-73C1-F3B93E13E4E7}"/>
              </a:ext>
            </a:extLst>
          </p:cNvPr>
          <p:cNvSpPr/>
          <p:nvPr/>
        </p:nvSpPr>
        <p:spPr>
          <a:xfrm>
            <a:off x="4572000" y="1581150"/>
            <a:ext cx="4384722" cy="927100"/>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C642BAC-518C-68F3-8361-A74263D9AA9D}"/>
              </a:ext>
            </a:extLst>
          </p:cNvPr>
          <p:cNvSpPr txBox="1"/>
          <p:nvPr/>
        </p:nvSpPr>
        <p:spPr>
          <a:xfrm>
            <a:off x="4633736" y="1646476"/>
            <a:ext cx="4205464"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 Borrower whose interest rate in the range of 19.67% - 24.56% have the highest probability to default. This would suggest that based on their previous credit history and the resulted interest rate given to them, company can expect that there is 66.48% probability at most that the loans will be defaulted.</a:t>
            </a:r>
          </a:p>
        </p:txBody>
      </p:sp>
      <p:sp>
        <p:nvSpPr>
          <p:cNvPr id="23" name="Rectangle: Rounded Corners 22">
            <a:extLst>
              <a:ext uri="{FF2B5EF4-FFF2-40B4-BE49-F238E27FC236}">
                <a16:creationId xmlns:a16="http://schemas.microsoft.com/office/drawing/2014/main" id="{677A5225-8DDE-1592-05E2-D9041D53E013}"/>
              </a:ext>
            </a:extLst>
          </p:cNvPr>
          <p:cNvSpPr/>
          <p:nvPr/>
        </p:nvSpPr>
        <p:spPr>
          <a:xfrm>
            <a:off x="4572000" y="2608362"/>
            <a:ext cx="4384722" cy="1206500"/>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A42E5ED-2092-571C-8FD7-9C578A962E57}"/>
              </a:ext>
            </a:extLst>
          </p:cNvPr>
          <p:cNvSpPr txBox="1"/>
          <p:nvPr/>
        </p:nvSpPr>
        <p:spPr>
          <a:xfrm>
            <a:off x="4633736" y="2677646"/>
            <a:ext cx="4205464" cy="1015663"/>
          </a:xfrm>
          <a:prstGeom prst="rect">
            <a:avLst/>
          </a:prstGeom>
          <a:noFill/>
        </p:spPr>
        <p:txBody>
          <a:bodyPr wrap="square" rtlCol="0">
            <a:spAutoFit/>
          </a:bodyPr>
          <a:lstStyle/>
          <a:p>
            <a:pPr marL="171450" indent="-171450">
              <a:buFont typeface="Arial" panose="020B0604020202020204" pitchFamily="34" charset="0"/>
              <a:buChar char="•"/>
            </a:pPr>
            <a:r>
              <a:rPr lang="en-US" sz="1000" dirty="0"/>
              <a:t>Even at the lowest interest rate recorded which is in the range of 5% – 7.44%, the probability of loans defaulted is quite high reaching 48.44%. This would suggest that the company need strengthen the criteria needed for borrower loans application to be accepted.</a:t>
            </a:r>
          </a:p>
          <a:p>
            <a:pPr marL="171450" indent="-171450">
              <a:buFont typeface="Arial" panose="020B0604020202020204" pitchFamily="34" charset="0"/>
              <a:buChar char="•"/>
            </a:pPr>
            <a:r>
              <a:rPr lang="en-US" sz="1000" dirty="0"/>
              <a:t>The result also suggest the need of risk mitigation plan by the company that would counter potential loss.</a:t>
            </a:r>
          </a:p>
        </p:txBody>
      </p:sp>
    </p:spTree>
    <p:extLst>
      <p:ext uri="{BB962C8B-B14F-4D97-AF65-F5344CB8AC3E}">
        <p14:creationId xmlns:p14="http://schemas.microsoft.com/office/powerpoint/2010/main" val="937298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FA83-694B-7212-07C0-82841E987CD6}"/>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40D959B-ADF1-56EF-901E-6F305764DD12}"/>
              </a:ext>
            </a:extLst>
          </p:cNvPr>
          <p:cNvPicPr/>
          <p:nvPr/>
        </p:nvPicPr>
        <p:blipFill>
          <a:blip r:embed="rId2" cstate="print"/>
          <a:stretch>
            <a:fillRect/>
          </a:stretch>
        </p:blipFill>
        <p:spPr>
          <a:xfrm>
            <a:off x="0" y="0"/>
            <a:ext cx="9143999" cy="5143499"/>
          </a:xfrm>
          <a:prstGeom prst="rect">
            <a:avLst/>
          </a:prstGeom>
        </p:spPr>
      </p:pic>
      <p:sp>
        <p:nvSpPr>
          <p:cNvPr id="3" name="object 3">
            <a:extLst>
              <a:ext uri="{FF2B5EF4-FFF2-40B4-BE49-F238E27FC236}">
                <a16:creationId xmlns:a16="http://schemas.microsoft.com/office/drawing/2014/main" id="{759C1450-0D2B-525E-AF99-CC0083C03232}"/>
              </a:ext>
            </a:extLst>
          </p:cNvPr>
          <p:cNvSpPr txBox="1">
            <a:spLocks noGrp="1"/>
          </p:cNvSpPr>
          <p:nvPr>
            <p:ph type="title"/>
          </p:nvPr>
        </p:nvSpPr>
        <p:spPr>
          <a:xfrm>
            <a:off x="2441014" y="1910261"/>
            <a:ext cx="4264586"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t>Recommendation</a:t>
            </a:r>
            <a:endParaRPr sz="4000" dirty="0"/>
          </a:p>
        </p:txBody>
      </p:sp>
    </p:spTree>
    <p:extLst>
      <p:ext uri="{BB962C8B-B14F-4D97-AF65-F5344CB8AC3E}">
        <p14:creationId xmlns:p14="http://schemas.microsoft.com/office/powerpoint/2010/main" val="167999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09" y="697750"/>
            <a:ext cx="3016885" cy="330200"/>
          </a:xfrm>
          <a:prstGeom prst="rect">
            <a:avLst/>
          </a:prstGeom>
        </p:spPr>
        <p:txBody>
          <a:bodyPr vert="horz" wrap="square" lIns="0" tIns="12700" rIns="0" bIns="0" rtlCol="0">
            <a:spAutoFit/>
          </a:bodyPr>
          <a:lstStyle/>
          <a:p>
            <a:pPr marL="12700">
              <a:lnSpc>
                <a:spcPct val="100000"/>
              </a:lnSpc>
              <a:spcBef>
                <a:spcPts val="100"/>
              </a:spcBef>
            </a:pPr>
            <a:r>
              <a:rPr lang="en-US" sz="2000" spc="160" dirty="0">
                <a:solidFill>
                  <a:srgbClr val="D01010"/>
                </a:solidFill>
              </a:rPr>
              <a:t>Recommendation</a:t>
            </a:r>
            <a:endParaRPr sz="2000" dirty="0"/>
          </a:p>
        </p:txBody>
      </p:sp>
      <p:pic>
        <p:nvPicPr>
          <p:cNvPr id="6" name="object 6"/>
          <p:cNvPicPr/>
          <p:nvPr/>
        </p:nvPicPr>
        <p:blipFill>
          <a:blip r:embed="rId2" cstate="print"/>
          <a:stretch>
            <a:fillRect/>
          </a:stretch>
        </p:blipFill>
        <p:spPr>
          <a:xfrm>
            <a:off x="7995800" y="355050"/>
            <a:ext cx="895873" cy="507800"/>
          </a:xfrm>
          <a:prstGeom prst="rect">
            <a:avLst/>
          </a:prstGeom>
        </p:spPr>
      </p:pic>
      <p:sp>
        <p:nvSpPr>
          <p:cNvPr id="10" name="object 3">
            <a:extLst>
              <a:ext uri="{FF2B5EF4-FFF2-40B4-BE49-F238E27FC236}">
                <a16:creationId xmlns:a16="http://schemas.microsoft.com/office/drawing/2014/main" id="{F860CEF1-274A-59E1-9979-3F0945DE8C27}"/>
              </a:ext>
            </a:extLst>
          </p:cNvPr>
          <p:cNvSpPr txBox="1"/>
          <p:nvPr/>
        </p:nvSpPr>
        <p:spPr>
          <a:xfrm>
            <a:off x="1129375" y="1064407"/>
            <a:ext cx="7004050" cy="1395190"/>
          </a:xfrm>
          <a:prstGeom prst="rect">
            <a:avLst/>
          </a:prstGeom>
        </p:spPr>
        <p:txBody>
          <a:bodyPr vert="horz" wrap="square" lIns="0" tIns="12700" rIns="0" bIns="0" rtlCol="0">
            <a:spAutoFit/>
          </a:bodyPr>
          <a:lstStyle/>
          <a:p>
            <a:pPr marL="184150" marR="5080" indent="-171450" algn="just">
              <a:lnSpc>
                <a:spcPct val="150000"/>
              </a:lnSpc>
              <a:spcBef>
                <a:spcPts val="100"/>
              </a:spcBef>
              <a:buFont typeface="Arial" panose="020B0604020202020204" pitchFamily="34" charset="0"/>
              <a:buChar char="•"/>
            </a:pPr>
            <a:r>
              <a:rPr lang="en-US" sz="1000" dirty="0">
                <a:latin typeface="Trebuchet MS"/>
                <a:cs typeface="Trebuchet MS"/>
              </a:rPr>
              <a:t>By using a variety of machine learning techniques and data points, loan companies can create a more effective credit scoring models that accurately predict a borrower's ability to repay a loan.</a:t>
            </a:r>
          </a:p>
          <a:p>
            <a:pPr marL="184150" marR="5080" indent="-171450" algn="just">
              <a:lnSpc>
                <a:spcPct val="150000"/>
              </a:lnSpc>
              <a:spcBef>
                <a:spcPts val="100"/>
              </a:spcBef>
              <a:buFont typeface="Arial" panose="020B0604020202020204" pitchFamily="34" charset="0"/>
              <a:buChar char="•"/>
            </a:pPr>
            <a:r>
              <a:rPr lang="en-US" sz="1000" dirty="0">
                <a:latin typeface="Trebuchet MS"/>
                <a:cs typeface="Trebuchet MS"/>
              </a:rPr>
              <a:t>Company should strive towards the objective that would ensure borrowers can manage their debts by filtering out those at high risk of delinquency.</a:t>
            </a:r>
          </a:p>
          <a:p>
            <a:pPr marL="184150" marR="5080" indent="-171450" algn="just">
              <a:lnSpc>
                <a:spcPct val="150000"/>
              </a:lnSpc>
              <a:spcBef>
                <a:spcPts val="100"/>
              </a:spcBef>
              <a:buFont typeface="Arial" panose="020B0604020202020204" pitchFamily="34" charset="0"/>
              <a:buChar char="•"/>
            </a:pPr>
            <a:r>
              <a:rPr lang="en-US" sz="1000" dirty="0">
                <a:latin typeface="Trebuchet MS"/>
                <a:cs typeface="Trebuchet MS"/>
              </a:rPr>
              <a:t>By getting more external data, such as utility bills, rental payments, or even social media activity, the company as the lender can create a more holistic picture of a borrower's financial responsibility.</a:t>
            </a:r>
          </a:p>
        </p:txBody>
      </p:sp>
      <p:sp>
        <p:nvSpPr>
          <p:cNvPr id="11" name="Rectangle 10">
            <a:extLst>
              <a:ext uri="{FF2B5EF4-FFF2-40B4-BE49-F238E27FC236}">
                <a16:creationId xmlns:a16="http://schemas.microsoft.com/office/drawing/2014/main" id="{055192A8-D588-8D7C-0A5E-3F71C953EB76}"/>
              </a:ext>
            </a:extLst>
          </p:cNvPr>
          <p:cNvSpPr/>
          <p:nvPr/>
        </p:nvSpPr>
        <p:spPr>
          <a:xfrm>
            <a:off x="7162800" y="0"/>
            <a:ext cx="1728873" cy="898457"/>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2323DF0-E8B4-C4F4-CA9A-7B6116AA7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216153"/>
            <a:ext cx="418740" cy="418740"/>
          </a:xfrm>
          <a:prstGeom prst="rect">
            <a:avLst/>
          </a:prstGeom>
        </p:spPr>
      </p:pic>
      <p:sp>
        <p:nvSpPr>
          <p:cNvPr id="4" name="TextBox 3">
            <a:extLst>
              <a:ext uri="{FF2B5EF4-FFF2-40B4-BE49-F238E27FC236}">
                <a16:creationId xmlns:a16="http://schemas.microsoft.com/office/drawing/2014/main" id="{3ED16348-079A-7795-48C8-1B76B2EF65BA}"/>
              </a:ext>
            </a:extLst>
          </p:cNvPr>
          <p:cNvSpPr txBox="1"/>
          <p:nvPr/>
        </p:nvSpPr>
        <p:spPr>
          <a:xfrm>
            <a:off x="1219200" y="3265561"/>
            <a:ext cx="46482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https://github.com/UrsaG7/ID-X_Partners_credit</a:t>
            </a:r>
          </a:p>
        </p:txBody>
      </p:sp>
      <p:sp>
        <p:nvSpPr>
          <p:cNvPr id="5" name="object 3">
            <a:extLst>
              <a:ext uri="{FF2B5EF4-FFF2-40B4-BE49-F238E27FC236}">
                <a16:creationId xmlns:a16="http://schemas.microsoft.com/office/drawing/2014/main" id="{4C3730E7-E3CC-0828-FBD8-E940FB5DECA2}"/>
              </a:ext>
            </a:extLst>
          </p:cNvPr>
          <p:cNvSpPr txBox="1">
            <a:spLocks/>
          </p:cNvSpPr>
          <p:nvPr/>
        </p:nvSpPr>
        <p:spPr>
          <a:xfrm>
            <a:off x="2438400" y="4031729"/>
            <a:ext cx="4119954" cy="909319"/>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5240">
              <a:spcBef>
                <a:spcPts val="100"/>
              </a:spcBef>
            </a:pPr>
            <a:r>
              <a:rPr lang="en-US" kern="0" spc="145" dirty="0">
                <a:solidFill>
                  <a:schemeClr val="tx1"/>
                </a:solidFill>
              </a:rPr>
              <a:t>T</a:t>
            </a:r>
            <a:r>
              <a:rPr lang="en-US" kern="0" spc="405" dirty="0">
                <a:solidFill>
                  <a:schemeClr val="tx1"/>
                </a:solidFill>
              </a:rPr>
              <a:t>hank</a:t>
            </a:r>
            <a:r>
              <a:rPr lang="en-US" kern="0" spc="-750" dirty="0">
                <a:solidFill>
                  <a:schemeClr val="tx1"/>
                </a:solidFill>
              </a:rPr>
              <a:t> </a:t>
            </a:r>
            <a:r>
              <a:rPr lang="en-US" kern="0" spc="-45" dirty="0">
                <a:solidFill>
                  <a:schemeClr val="tx1"/>
                </a:solidFill>
              </a:rPr>
              <a:t>Y</a:t>
            </a:r>
            <a:r>
              <a:rPr lang="en-US" kern="0" spc="130" dirty="0">
                <a:solidFill>
                  <a:schemeClr val="tx1"/>
                </a:solidFill>
              </a:rPr>
              <a:t>ou!</a:t>
            </a:r>
          </a:p>
        </p:txBody>
      </p:sp>
    </p:spTree>
    <p:extLst>
      <p:ext uri="{BB962C8B-B14F-4D97-AF65-F5344CB8AC3E}">
        <p14:creationId xmlns:p14="http://schemas.microsoft.com/office/powerpoint/2010/main" val="145475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3" name="object 3">
            <a:extLst>
              <a:ext uri="{FF2B5EF4-FFF2-40B4-BE49-F238E27FC236}">
                <a16:creationId xmlns:a16="http://schemas.microsoft.com/office/drawing/2014/main" id="{89CA9A24-5BEB-9C6A-0DE4-6C0EB8ABCC8F}"/>
              </a:ext>
            </a:extLst>
          </p:cNvPr>
          <p:cNvSpPr txBox="1">
            <a:spLocks noGrp="1"/>
          </p:cNvSpPr>
          <p:nvPr>
            <p:ph type="title"/>
          </p:nvPr>
        </p:nvSpPr>
        <p:spPr>
          <a:xfrm>
            <a:off x="2514637" y="1910261"/>
            <a:ext cx="4117340" cy="751488"/>
          </a:xfrm>
          <a:prstGeom prst="rect">
            <a:avLst/>
          </a:prstGeom>
        </p:spPr>
        <p:txBody>
          <a:bodyPr vert="horz" wrap="square" lIns="0" tIns="12700" rIns="0" bIns="0" rtlCol="0">
            <a:spAutoFit/>
          </a:bodyPr>
          <a:lstStyle/>
          <a:p>
            <a:pPr marL="12700">
              <a:lnSpc>
                <a:spcPct val="100000"/>
              </a:lnSpc>
              <a:spcBef>
                <a:spcPts val="100"/>
              </a:spcBef>
            </a:pPr>
            <a:r>
              <a:rPr lang="en-US" sz="4800" spc="60" dirty="0">
                <a:solidFill>
                  <a:srgbClr val="FFFFFF"/>
                </a:solidFill>
              </a:rPr>
              <a:t>Data Cleaning</a:t>
            </a:r>
            <a:endParaRPr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D1022-2BEE-8333-2EB5-DE9CF549083A}"/>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F9F82C57-287A-922A-C80F-5B16451115A8}"/>
              </a:ext>
            </a:extLst>
          </p:cNvPr>
          <p:cNvPicPr/>
          <p:nvPr/>
        </p:nvPicPr>
        <p:blipFill>
          <a:blip r:embed="rId3" cstate="print"/>
          <a:stretch>
            <a:fillRect/>
          </a:stretch>
        </p:blipFill>
        <p:spPr>
          <a:xfrm>
            <a:off x="7995800" y="355050"/>
            <a:ext cx="895873" cy="507800"/>
          </a:xfrm>
          <a:prstGeom prst="rect">
            <a:avLst/>
          </a:prstGeom>
        </p:spPr>
      </p:pic>
      <p:pic>
        <p:nvPicPr>
          <p:cNvPr id="10" name="Picture 9">
            <a:extLst>
              <a:ext uri="{FF2B5EF4-FFF2-40B4-BE49-F238E27FC236}">
                <a16:creationId xmlns:a16="http://schemas.microsoft.com/office/drawing/2014/main" id="{D98D06A4-E6A0-7CDD-FDC0-38B3C7CDA2A8}"/>
              </a:ext>
            </a:extLst>
          </p:cNvPr>
          <p:cNvPicPr>
            <a:picLocks noChangeAspect="1"/>
          </p:cNvPicPr>
          <p:nvPr/>
        </p:nvPicPr>
        <p:blipFill>
          <a:blip r:embed="rId4"/>
          <a:stretch>
            <a:fillRect/>
          </a:stretch>
        </p:blipFill>
        <p:spPr>
          <a:xfrm>
            <a:off x="2174302" y="1130822"/>
            <a:ext cx="1371600" cy="2457708"/>
          </a:xfrm>
          <a:prstGeom prst="rect">
            <a:avLst/>
          </a:prstGeom>
        </p:spPr>
      </p:pic>
      <p:pic>
        <p:nvPicPr>
          <p:cNvPr id="12" name="Picture 11">
            <a:extLst>
              <a:ext uri="{FF2B5EF4-FFF2-40B4-BE49-F238E27FC236}">
                <a16:creationId xmlns:a16="http://schemas.microsoft.com/office/drawing/2014/main" id="{27FDA85F-9B38-8E9A-FB99-2F2F49665C45}"/>
              </a:ext>
            </a:extLst>
          </p:cNvPr>
          <p:cNvPicPr>
            <a:picLocks noChangeAspect="1"/>
          </p:cNvPicPr>
          <p:nvPr/>
        </p:nvPicPr>
        <p:blipFill rotWithShape="1">
          <a:blip r:embed="rId5"/>
          <a:srcRect l="10647" t="-13563" r="31438" b="-7940"/>
          <a:stretch/>
        </p:blipFill>
        <p:spPr>
          <a:xfrm>
            <a:off x="2174301" y="777828"/>
            <a:ext cx="1371599" cy="343812"/>
          </a:xfrm>
          <a:prstGeom prst="rect">
            <a:avLst/>
          </a:prstGeom>
        </p:spPr>
      </p:pic>
      <p:sp>
        <p:nvSpPr>
          <p:cNvPr id="13" name="Rectangle: Rounded Corners 12">
            <a:extLst>
              <a:ext uri="{FF2B5EF4-FFF2-40B4-BE49-F238E27FC236}">
                <a16:creationId xmlns:a16="http://schemas.microsoft.com/office/drawing/2014/main" id="{4283888C-157A-3CD7-0A8A-EC549FD5A127}"/>
              </a:ext>
            </a:extLst>
          </p:cNvPr>
          <p:cNvSpPr/>
          <p:nvPr/>
        </p:nvSpPr>
        <p:spPr>
          <a:xfrm>
            <a:off x="3657600" y="464481"/>
            <a:ext cx="2743200" cy="609600"/>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27E5379-529A-5A5A-99A2-641EC72B80BE}"/>
              </a:ext>
            </a:extLst>
          </p:cNvPr>
          <p:cNvSpPr txBox="1"/>
          <p:nvPr/>
        </p:nvSpPr>
        <p:spPr>
          <a:xfrm>
            <a:off x="3711623" y="553837"/>
            <a:ext cx="2689177" cy="430887"/>
          </a:xfrm>
          <a:prstGeom prst="rect">
            <a:avLst/>
          </a:prstGeom>
          <a:noFill/>
        </p:spPr>
        <p:txBody>
          <a:bodyPr wrap="square" rtlCol="0">
            <a:spAutoFit/>
          </a:bodyPr>
          <a:lstStyle/>
          <a:p>
            <a:r>
              <a:rPr lang="en-US" sz="1100" dirty="0"/>
              <a:t>There are a total of 8 categorical and 32 numerical columns with missing values. </a:t>
            </a:r>
          </a:p>
        </p:txBody>
      </p:sp>
      <p:pic>
        <p:nvPicPr>
          <p:cNvPr id="21" name="Picture 20">
            <a:extLst>
              <a:ext uri="{FF2B5EF4-FFF2-40B4-BE49-F238E27FC236}">
                <a16:creationId xmlns:a16="http://schemas.microsoft.com/office/drawing/2014/main" id="{6F76D8CE-44EB-CD4E-43FF-59E4AFC2FE6B}"/>
              </a:ext>
            </a:extLst>
          </p:cNvPr>
          <p:cNvPicPr>
            <a:picLocks noChangeAspect="1"/>
          </p:cNvPicPr>
          <p:nvPr/>
        </p:nvPicPr>
        <p:blipFill>
          <a:blip r:embed="rId6"/>
          <a:stretch>
            <a:fillRect/>
          </a:stretch>
        </p:blipFill>
        <p:spPr>
          <a:xfrm>
            <a:off x="6651575" y="1582115"/>
            <a:ext cx="2285153" cy="182294"/>
          </a:xfrm>
          <a:prstGeom prst="rect">
            <a:avLst/>
          </a:prstGeom>
        </p:spPr>
      </p:pic>
      <p:pic>
        <p:nvPicPr>
          <p:cNvPr id="23" name="Picture 22">
            <a:extLst>
              <a:ext uri="{FF2B5EF4-FFF2-40B4-BE49-F238E27FC236}">
                <a16:creationId xmlns:a16="http://schemas.microsoft.com/office/drawing/2014/main" id="{9AFA8521-D981-682C-595D-9AC8FDC01CB0}"/>
              </a:ext>
            </a:extLst>
          </p:cNvPr>
          <p:cNvPicPr>
            <a:picLocks noChangeAspect="1"/>
          </p:cNvPicPr>
          <p:nvPr/>
        </p:nvPicPr>
        <p:blipFill>
          <a:blip r:embed="rId7"/>
          <a:stretch>
            <a:fillRect/>
          </a:stretch>
        </p:blipFill>
        <p:spPr>
          <a:xfrm>
            <a:off x="6651575" y="1811358"/>
            <a:ext cx="2285153" cy="352113"/>
          </a:xfrm>
          <a:prstGeom prst="rect">
            <a:avLst/>
          </a:prstGeom>
        </p:spPr>
      </p:pic>
      <p:sp>
        <p:nvSpPr>
          <p:cNvPr id="24" name="Rectangle: Rounded Corners 23">
            <a:extLst>
              <a:ext uri="{FF2B5EF4-FFF2-40B4-BE49-F238E27FC236}">
                <a16:creationId xmlns:a16="http://schemas.microsoft.com/office/drawing/2014/main" id="{5A11CFC3-F9F2-4BFC-31A7-49090DDD26E0}"/>
              </a:ext>
            </a:extLst>
          </p:cNvPr>
          <p:cNvSpPr/>
          <p:nvPr/>
        </p:nvSpPr>
        <p:spPr>
          <a:xfrm>
            <a:off x="6651575" y="2218339"/>
            <a:ext cx="2241697" cy="431219"/>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AA427C9-BD77-B8B6-3B44-CFEECA26D9B0}"/>
              </a:ext>
            </a:extLst>
          </p:cNvPr>
          <p:cNvSpPr txBox="1"/>
          <p:nvPr/>
        </p:nvSpPr>
        <p:spPr>
          <a:xfrm>
            <a:off x="6924400" y="2303143"/>
            <a:ext cx="2197550" cy="261610"/>
          </a:xfrm>
          <a:prstGeom prst="rect">
            <a:avLst/>
          </a:prstGeom>
          <a:noFill/>
        </p:spPr>
        <p:txBody>
          <a:bodyPr wrap="square" rtlCol="0">
            <a:spAutoFit/>
          </a:bodyPr>
          <a:lstStyle/>
          <a:p>
            <a:r>
              <a:rPr lang="en-US" sz="1100" dirty="0"/>
              <a:t>There are no duplicate rows</a:t>
            </a:r>
          </a:p>
        </p:txBody>
      </p:sp>
      <p:sp>
        <p:nvSpPr>
          <p:cNvPr id="26" name="Rectangle: Rounded Corners 25">
            <a:extLst>
              <a:ext uri="{FF2B5EF4-FFF2-40B4-BE49-F238E27FC236}">
                <a16:creationId xmlns:a16="http://schemas.microsoft.com/office/drawing/2014/main" id="{A47E17E7-5EE2-7B7C-4D0F-4DA4324B12ED}"/>
              </a:ext>
            </a:extLst>
          </p:cNvPr>
          <p:cNvSpPr/>
          <p:nvPr/>
        </p:nvSpPr>
        <p:spPr>
          <a:xfrm>
            <a:off x="2174301" y="464480"/>
            <a:ext cx="1371599"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bject 2">
            <a:extLst>
              <a:ext uri="{FF2B5EF4-FFF2-40B4-BE49-F238E27FC236}">
                <a16:creationId xmlns:a16="http://schemas.microsoft.com/office/drawing/2014/main" id="{58A09740-40A9-1A82-6829-2CC2F6328707}"/>
              </a:ext>
            </a:extLst>
          </p:cNvPr>
          <p:cNvSpPr txBox="1">
            <a:spLocks/>
          </p:cNvSpPr>
          <p:nvPr/>
        </p:nvSpPr>
        <p:spPr>
          <a:xfrm>
            <a:off x="2132908" y="509475"/>
            <a:ext cx="1524692"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Missing Values</a:t>
            </a:r>
          </a:p>
        </p:txBody>
      </p:sp>
      <p:sp>
        <p:nvSpPr>
          <p:cNvPr id="29" name="Rectangle: Rounded Corners 28">
            <a:extLst>
              <a:ext uri="{FF2B5EF4-FFF2-40B4-BE49-F238E27FC236}">
                <a16:creationId xmlns:a16="http://schemas.microsoft.com/office/drawing/2014/main" id="{232D608F-66F2-EB2D-B2D4-73D07E611DA9}"/>
              </a:ext>
            </a:extLst>
          </p:cNvPr>
          <p:cNvSpPr/>
          <p:nvPr/>
        </p:nvSpPr>
        <p:spPr>
          <a:xfrm>
            <a:off x="7086600" y="1212002"/>
            <a:ext cx="1371599"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bject 2">
            <a:extLst>
              <a:ext uri="{FF2B5EF4-FFF2-40B4-BE49-F238E27FC236}">
                <a16:creationId xmlns:a16="http://schemas.microsoft.com/office/drawing/2014/main" id="{B339BA3B-912B-9854-5555-88DA9D48734E}"/>
              </a:ext>
            </a:extLst>
          </p:cNvPr>
          <p:cNvSpPr txBox="1">
            <a:spLocks/>
          </p:cNvSpPr>
          <p:nvPr/>
        </p:nvSpPr>
        <p:spPr>
          <a:xfrm>
            <a:off x="7045207" y="1256997"/>
            <a:ext cx="1524692"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Duplicate Row</a:t>
            </a:r>
          </a:p>
        </p:txBody>
      </p:sp>
      <p:grpSp>
        <p:nvGrpSpPr>
          <p:cNvPr id="46" name="Group 45">
            <a:extLst>
              <a:ext uri="{FF2B5EF4-FFF2-40B4-BE49-F238E27FC236}">
                <a16:creationId xmlns:a16="http://schemas.microsoft.com/office/drawing/2014/main" id="{423728B2-AB1D-B482-A906-223F6FB95335}"/>
              </a:ext>
            </a:extLst>
          </p:cNvPr>
          <p:cNvGrpSpPr/>
          <p:nvPr/>
        </p:nvGrpSpPr>
        <p:grpSpPr>
          <a:xfrm>
            <a:off x="3657600" y="1239184"/>
            <a:ext cx="2743200" cy="2349345"/>
            <a:chOff x="3657600" y="1239184"/>
            <a:chExt cx="2743200" cy="2349345"/>
          </a:xfrm>
        </p:grpSpPr>
        <p:sp>
          <p:nvSpPr>
            <p:cNvPr id="31" name="Rectangle: Rounded Corners 30">
              <a:extLst>
                <a:ext uri="{FF2B5EF4-FFF2-40B4-BE49-F238E27FC236}">
                  <a16:creationId xmlns:a16="http://schemas.microsoft.com/office/drawing/2014/main" id="{1FAE96C8-FEB1-A5B2-348E-1057EF4FBB14}"/>
                </a:ext>
              </a:extLst>
            </p:cNvPr>
            <p:cNvSpPr/>
            <p:nvPr/>
          </p:nvSpPr>
          <p:spPr>
            <a:xfrm>
              <a:off x="3984575" y="1239184"/>
              <a:ext cx="2090220" cy="410850"/>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bject 2">
              <a:extLst>
                <a:ext uri="{FF2B5EF4-FFF2-40B4-BE49-F238E27FC236}">
                  <a16:creationId xmlns:a16="http://schemas.microsoft.com/office/drawing/2014/main" id="{077C09A6-7E13-695F-9734-D32A8AD02651}"/>
                </a:ext>
              </a:extLst>
            </p:cNvPr>
            <p:cNvSpPr txBox="1">
              <a:spLocks/>
            </p:cNvSpPr>
            <p:nvPr/>
          </p:nvSpPr>
          <p:spPr>
            <a:xfrm>
              <a:off x="4019379" y="1353559"/>
              <a:ext cx="1946393"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Handling Missing Values</a:t>
              </a:r>
            </a:p>
          </p:txBody>
        </p:sp>
        <p:pic>
          <p:nvPicPr>
            <p:cNvPr id="34" name="Picture 33">
              <a:extLst>
                <a:ext uri="{FF2B5EF4-FFF2-40B4-BE49-F238E27FC236}">
                  <a16:creationId xmlns:a16="http://schemas.microsoft.com/office/drawing/2014/main" id="{63D99F57-766E-8DBF-9F83-2789276B480D}"/>
                </a:ext>
              </a:extLst>
            </p:cNvPr>
            <p:cNvPicPr>
              <a:picLocks noChangeAspect="1"/>
            </p:cNvPicPr>
            <p:nvPr/>
          </p:nvPicPr>
          <p:blipFill>
            <a:blip r:embed="rId8"/>
            <a:stretch>
              <a:fillRect/>
            </a:stretch>
          </p:blipFill>
          <p:spPr>
            <a:xfrm>
              <a:off x="3657600" y="1764409"/>
              <a:ext cx="2743200" cy="277173"/>
            </a:xfrm>
            <a:prstGeom prst="rect">
              <a:avLst/>
            </a:prstGeom>
          </p:spPr>
        </p:pic>
        <p:sp>
          <p:nvSpPr>
            <p:cNvPr id="35" name="Rectangle: Rounded Corners 34">
              <a:extLst>
                <a:ext uri="{FF2B5EF4-FFF2-40B4-BE49-F238E27FC236}">
                  <a16:creationId xmlns:a16="http://schemas.microsoft.com/office/drawing/2014/main" id="{318CF26C-AB97-6D57-63FD-A5BD2FAF1DF6}"/>
                </a:ext>
              </a:extLst>
            </p:cNvPr>
            <p:cNvSpPr/>
            <p:nvPr/>
          </p:nvSpPr>
          <p:spPr>
            <a:xfrm>
              <a:off x="3657600" y="2155956"/>
              <a:ext cx="2743200" cy="1432573"/>
            </a:xfrm>
            <a:prstGeom prst="roundRect">
              <a:avLst/>
            </a:prstGeom>
            <a:solidFill>
              <a:srgbClr val="D7E4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A6407C0-3D8D-5CF1-5E0C-F16A15C8AD1D}"/>
                </a:ext>
              </a:extLst>
            </p:cNvPr>
            <p:cNvSpPr txBox="1"/>
            <p:nvPr/>
          </p:nvSpPr>
          <p:spPr>
            <a:xfrm>
              <a:off x="3711623" y="2298858"/>
              <a:ext cx="2689177" cy="1107996"/>
            </a:xfrm>
            <a:prstGeom prst="rect">
              <a:avLst/>
            </a:prstGeom>
            <a:noFill/>
          </p:spPr>
          <p:txBody>
            <a:bodyPr wrap="square" rtlCol="0">
              <a:spAutoFit/>
            </a:bodyPr>
            <a:lstStyle/>
            <a:p>
              <a:pPr marL="171450" indent="-171450">
                <a:buFont typeface="Arial" panose="020B0604020202020204" pitchFamily="34" charset="0"/>
                <a:buChar char="•"/>
              </a:pPr>
              <a:r>
                <a:rPr lang="en-US" sz="1100" dirty="0"/>
                <a:t>Drop columns with more than 50% of their values missing.</a:t>
              </a:r>
            </a:p>
            <a:p>
              <a:pPr marL="171450" indent="-171450">
                <a:buFont typeface="Arial" panose="020B0604020202020204" pitchFamily="34" charset="0"/>
                <a:buChar char="•"/>
              </a:pPr>
              <a:r>
                <a:rPr lang="en-US" sz="1100" dirty="0"/>
                <a:t>Missing values within numerical columns are replaced with median.</a:t>
              </a:r>
            </a:p>
            <a:p>
              <a:pPr marL="171450" indent="-171450">
                <a:buFont typeface="Arial" panose="020B0604020202020204" pitchFamily="34" charset="0"/>
                <a:buChar char="•"/>
              </a:pPr>
              <a:r>
                <a:rPr lang="en-US" sz="1100" dirty="0"/>
                <a:t>Missing values within categorical columns are replaced with mode.</a:t>
              </a:r>
            </a:p>
          </p:txBody>
        </p:sp>
      </p:grpSp>
      <p:grpSp>
        <p:nvGrpSpPr>
          <p:cNvPr id="43" name="Group 42">
            <a:extLst>
              <a:ext uri="{FF2B5EF4-FFF2-40B4-BE49-F238E27FC236}">
                <a16:creationId xmlns:a16="http://schemas.microsoft.com/office/drawing/2014/main" id="{C8C96E06-919B-DDFE-D840-7ABB0E07BE48}"/>
              </a:ext>
            </a:extLst>
          </p:cNvPr>
          <p:cNvGrpSpPr/>
          <p:nvPr/>
        </p:nvGrpSpPr>
        <p:grpSpPr>
          <a:xfrm>
            <a:off x="232672" y="792609"/>
            <a:ext cx="1750669" cy="928776"/>
            <a:chOff x="3119235" y="2119249"/>
            <a:chExt cx="2905530" cy="1388243"/>
          </a:xfrm>
        </p:grpSpPr>
        <p:pic>
          <p:nvPicPr>
            <p:cNvPr id="40" name="Picture 39">
              <a:extLst>
                <a:ext uri="{FF2B5EF4-FFF2-40B4-BE49-F238E27FC236}">
                  <a16:creationId xmlns:a16="http://schemas.microsoft.com/office/drawing/2014/main" id="{EC19E538-7E08-7730-3B47-936E675DC941}"/>
                </a:ext>
              </a:extLst>
            </p:cNvPr>
            <p:cNvPicPr>
              <a:picLocks noChangeAspect="1"/>
            </p:cNvPicPr>
            <p:nvPr/>
          </p:nvPicPr>
          <p:blipFill>
            <a:blip r:embed="rId9"/>
            <a:stretch>
              <a:fillRect/>
            </a:stretch>
          </p:blipFill>
          <p:spPr>
            <a:xfrm>
              <a:off x="3138287" y="2119249"/>
              <a:ext cx="2867425" cy="905001"/>
            </a:xfrm>
            <a:prstGeom prst="rect">
              <a:avLst/>
            </a:prstGeom>
          </p:spPr>
        </p:pic>
        <p:pic>
          <p:nvPicPr>
            <p:cNvPr id="42" name="Picture 41">
              <a:extLst>
                <a:ext uri="{FF2B5EF4-FFF2-40B4-BE49-F238E27FC236}">
                  <a16:creationId xmlns:a16="http://schemas.microsoft.com/office/drawing/2014/main" id="{30961D8B-A057-F531-CCA6-42080A8503DD}"/>
                </a:ext>
              </a:extLst>
            </p:cNvPr>
            <p:cNvPicPr>
              <a:picLocks noChangeAspect="1"/>
            </p:cNvPicPr>
            <p:nvPr/>
          </p:nvPicPr>
          <p:blipFill>
            <a:blip r:embed="rId10"/>
            <a:stretch>
              <a:fillRect/>
            </a:stretch>
          </p:blipFill>
          <p:spPr>
            <a:xfrm>
              <a:off x="3119235" y="3097860"/>
              <a:ext cx="2905530" cy="409632"/>
            </a:xfrm>
            <a:prstGeom prst="rect">
              <a:avLst/>
            </a:prstGeom>
          </p:spPr>
        </p:pic>
      </p:grpSp>
      <p:sp>
        <p:nvSpPr>
          <p:cNvPr id="47" name="Rectangle 46">
            <a:extLst>
              <a:ext uri="{FF2B5EF4-FFF2-40B4-BE49-F238E27FC236}">
                <a16:creationId xmlns:a16="http://schemas.microsoft.com/office/drawing/2014/main" id="{43A15C98-DC63-0BE8-9E6B-A64D27142C7E}"/>
              </a:ext>
            </a:extLst>
          </p:cNvPr>
          <p:cNvSpPr/>
          <p:nvPr/>
        </p:nvSpPr>
        <p:spPr>
          <a:xfrm>
            <a:off x="-228600" y="4027776"/>
            <a:ext cx="9601200" cy="119574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3F5994CF-6324-2997-1D1A-BF8D7B43796B}"/>
              </a:ext>
            </a:extLst>
          </p:cNvPr>
          <p:cNvSpPr/>
          <p:nvPr/>
        </p:nvSpPr>
        <p:spPr>
          <a:xfrm>
            <a:off x="381000" y="464480"/>
            <a:ext cx="1371599" cy="283113"/>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bject 2">
            <a:extLst>
              <a:ext uri="{FF2B5EF4-FFF2-40B4-BE49-F238E27FC236}">
                <a16:creationId xmlns:a16="http://schemas.microsoft.com/office/drawing/2014/main" id="{4F297BE9-DADD-BA09-840B-30201D038584}"/>
              </a:ext>
            </a:extLst>
          </p:cNvPr>
          <p:cNvSpPr txBox="1">
            <a:spLocks/>
          </p:cNvSpPr>
          <p:nvPr/>
        </p:nvSpPr>
        <p:spPr>
          <a:xfrm>
            <a:off x="339607" y="509475"/>
            <a:ext cx="1524692" cy="182101"/>
          </a:xfrm>
          <a:prstGeom prst="rect">
            <a:avLst/>
          </a:prstGeom>
        </p:spPr>
        <p:txBody>
          <a:bodyPr vert="horz" wrap="square" lIns="0" tIns="12700" rIns="0" bIns="0" rtlCol="0">
            <a:spAutoFit/>
          </a:bodyPr>
          <a:lstStyle>
            <a:lvl1pPr>
              <a:defRPr sz="5800" b="1" i="0">
                <a:solidFill>
                  <a:schemeClr val="bg1"/>
                </a:solidFill>
                <a:latin typeface="Trebuchet MS"/>
                <a:ea typeface="+mj-ea"/>
                <a:cs typeface="Trebuchet MS"/>
              </a:defRPr>
            </a:lvl1pPr>
          </a:lstStyle>
          <a:p>
            <a:pPr marL="12700" algn="ctr">
              <a:spcBef>
                <a:spcPts val="100"/>
              </a:spcBef>
            </a:pPr>
            <a:r>
              <a:rPr lang="en-US" sz="1100" kern="0" spc="160" dirty="0">
                <a:latin typeface="+mn-lt"/>
              </a:rPr>
              <a:t>Dataset Info</a:t>
            </a:r>
          </a:p>
        </p:txBody>
      </p:sp>
      <p:sp>
        <p:nvSpPr>
          <p:cNvPr id="50" name="TextBox 49">
            <a:extLst>
              <a:ext uri="{FF2B5EF4-FFF2-40B4-BE49-F238E27FC236}">
                <a16:creationId xmlns:a16="http://schemas.microsoft.com/office/drawing/2014/main" id="{A03C56DA-F87A-47AD-FF81-B22227C536A7}"/>
              </a:ext>
            </a:extLst>
          </p:cNvPr>
          <p:cNvSpPr txBox="1"/>
          <p:nvPr/>
        </p:nvSpPr>
        <p:spPr>
          <a:xfrm>
            <a:off x="1469977" y="4320924"/>
            <a:ext cx="5845224" cy="430887"/>
          </a:xfrm>
          <a:prstGeom prst="rect">
            <a:avLst/>
          </a:prstGeom>
          <a:noFill/>
        </p:spPr>
        <p:txBody>
          <a:bodyPr wrap="square" rtlCol="0">
            <a:spAutoFit/>
          </a:bodyPr>
          <a:lstStyle/>
          <a:p>
            <a:pPr algn="ctr"/>
            <a:r>
              <a:rPr lang="en-US" sz="1100" dirty="0"/>
              <a:t>Through observation, some columns are deemed unnecessary and preemptively dropped, this decision was based on their description and the values contained within them. </a:t>
            </a:r>
          </a:p>
        </p:txBody>
      </p:sp>
      <p:sp>
        <p:nvSpPr>
          <p:cNvPr id="51" name="Rectangle: Rounded Corners 50">
            <a:extLst>
              <a:ext uri="{FF2B5EF4-FFF2-40B4-BE49-F238E27FC236}">
                <a16:creationId xmlns:a16="http://schemas.microsoft.com/office/drawing/2014/main" id="{23B3539E-6872-FA11-8883-B26E8A1DC7C0}"/>
              </a:ext>
            </a:extLst>
          </p:cNvPr>
          <p:cNvSpPr/>
          <p:nvPr/>
        </p:nvSpPr>
        <p:spPr>
          <a:xfrm>
            <a:off x="232827" y="1821010"/>
            <a:ext cx="1750514" cy="1764679"/>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5705238-9A83-4235-914E-15F724C5E8D2}"/>
              </a:ext>
            </a:extLst>
          </p:cNvPr>
          <p:cNvSpPr txBox="1"/>
          <p:nvPr/>
        </p:nvSpPr>
        <p:spPr>
          <a:xfrm>
            <a:off x="286850" y="1995123"/>
            <a:ext cx="1636677" cy="1477328"/>
          </a:xfrm>
          <a:prstGeom prst="rect">
            <a:avLst/>
          </a:prstGeom>
          <a:noFill/>
        </p:spPr>
        <p:txBody>
          <a:bodyPr wrap="square" rtlCol="0">
            <a:spAutoFit/>
          </a:bodyPr>
          <a:lstStyle/>
          <a:p>
            <a:pPr marL="171450" indent="-171450">
              <a:buFont typeface="Arial" panose="020B0604020202020204" pitchFamily="34" charset="0"/>
              <a:buChar char="•"/>
            </a:pPr>
            <a:r>
              <a:rPr lang="en-US" sz="900" dirty="0"/>
              <a:t>Dataset consist of 466284 rows and 75 columns.</a:t>
            </a:r>
          </a:p>
          <a:p>
            <a:pPr marL="171450" indent="-171450">
              <a:buFont typeface="Arial" panose="020B0604020202020204" pitchFamily="34" charset="0"/>
              <a:buChar char="•"/>
            </a:pPr>
            <a:r>
              <a:rPr lang="en-US" sz="900" dirty="0"/>
              <a:t>There are 3 columns </a:t>
            </a:r>
            <a:r>
              <a:rPr lang="en-US" sz="900" dirty="0" err="1"/>
              <a:t>dtypes</a:t>
            </a:r>
            <a:r>
              <a:rPr lang="en-US" sz="900" dirty="0"/>
              <a:t> found, float, int, and object.</a:t>
            </a:r>
          </a:p>
          <a:p>
            <a:pPr marL="171450" indent="-171450">
              <a:buFont typeface="Arial" panose="020B0604020202020204" pitchFamily="34" charset="0"/>
              <a:buChar char="•"/>
            </a:pPr>
            <a:r>
              <a:rPr lang="en-US" sz="900" dirty="0"/>
              <a:t>Based on </a:t>
            </a:r>
            <a:r>
              <a:rPr lang="en-US" sz="900" dirty="0" err="1"/>
              <a:t>dtypes</a:t>
            </a:r>
            <a:r>
              <a:rPr lang="en-US" sz="900" dirty="0"/>
              <a:t>, columns are separated to make further processing and analysis easier.</a:t>
            </a:r>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402645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B58D-E725-7A89-51F7-61930F7C6B33}"/>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9DE0A797-4824-AE9A-1F64-7E73FA964C80}"/>
              </a:ext>
            </a:extLst>
          </p:cNvPr>
          <p:cNvPicPr/>
          <p:nvPr/>
        </p:nvPicPr>
        <p:blipFill>
          <a:blip r:embed="rId2" cstate="print"/>
          <a:stretch>
            <a:fillRect/>
          </a:stretch>
        </p:blipFill>
        <p:spPr>
          <a:xfrm>
            <a:off x="0" y="0"/>
            <a:ext cx="9143999" cy="5143499"/>
          </a:xfrm>
          <a:prstGeom prst="rect">
            <a:avLst/>
          </a:prstGeom>
        </p:spPr>
      </p:pic>
      <p:sp>
        <p:nvSpPr>
          <p:cNvPr id="3" name="object 3">
            <a:extLst>
              <a:ext uri="{FF2B5EF4-FFF2-40B4-BE49-F238E27FC236}">
                <a16:creationId xmlns:a16="http://schemas.microsoft.com/office/drawing/2014/main" id="{62185C36-DD8B-CECA-E93B-3FCBB72BB8C6}"/>
              </a:ext>
            </a:extLst>
          </p:cNvPr>
          <p:cNvSpPr txBox="1">
            <a:spLocks noGrp="1"/>
          </p:cNvSpPr>
          <p:nvPr>
            <p:ph type="title"/>
          </p:nvPr>
        </p:nvSpPr>
        <p:spPr>
          <a:xfrm>
            <a:off x="2514637" y="1910261"/>
            <a:ext cx="4117340" cy="1243930"/>
          </a:xfrm>
          <a:prstGeom prst="rect">
            <a:avLst/>
          </a:prstGeom>
        </p:spPr>
        <p:txBody>
          <a:bodyPr vert="horz" wrap="square" lIns="0" tIns="12700" rIns="0" bIns="0" rtlCol="0">
            <a:spAutoFit/>
          </a:bodyPr>
          <a:lstStyle/>
          <a:p>
            <a:pPr marL="12700" algn="ctr">
              <a:lnSpc>
                <a:spcPct val="100000"/>
              </a:lnSpc>
              <a:spcBef>
                <a:spcPts val="100"/>
              </a:spcBef>
            </a:pPr>
            <a:r>
              <a:rPr lang="en-US" sz="4000" dirty="0"/>
              <a:t>Exploratory Data Analysis (EDA)</a:t>
            </a:r>
            <a:endParaRPr sz="4000" dirty="0"/>
          </a:p>
        </p:txBody>
      </p:sp>
    </p:spTree>
    <p:extLst>
      <p:ext uri="{BB962C8B-B14F-4D97-AF65-F5344CB8AC3E}">
        <p14:creationId xmlns:p14="http://schemas.microsoft.com/office/powerpoint/2010/main" val="2904323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63E80-0113-C8C9-BD70-028563B4C8DC}"/>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445B4981-C4DF-1AF4-9AFE-B08D562DDE1E}"/>
              </a:ext>
            </a:extLst>
          </p:cNvPr>
          <p:cNvPicPr/>
          <p:nvPr/>
        </p:nvPicPr>
        <p:blipFill>
          <a:blip r:embed="rId3" cstate="print"/>
          <a:stretch>
            <a:fillRect/>
          </a:stretch>
        </p:blipFill>
        <p:spPr>
          <a:xfrm>
            <a:off x="7995800" y="355050"/>
            <a:ext cx="895873" cy="507800"/>
          </a:xfrm>
          <a:prstGeom prst="rect">
            <a:avLst/>
          </a:prstGeom>
        </p:spPr>
      </p:pic>
      <p:sp>
        <p:nvSpPr>
          <p:cNvPr id="4" name="Rectangle: Rounded Corners 3">
            <a:extLst>
              <a:ext uri="{FF2B5EF4-FFF2-40B4-BE49-F238E27FC236}">
                <a16:creationId xmlns:a16="http://schemas.microsoft.com/office/drawing/2014/main" id="{3A805D7B-884B-F81F-3163-FC0F7DB5CF5F}"/>
              </a:ext>
            </a:extLst>
          </p:cNvPr>
          <p:cNvSpPr/>
          <p:nvPr/>
        </p:nvSpPr>
        <p:spPr>
          <a:xfrm>
            <a:off x="4419600" y="2012232"/>
            <a:ext cx="4384722" cy="1764679"/>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E5801A0-2AE3-EE28-7764-E4C4074B4256}"/>
              </a:ext>
            </a:extLst>
          </p:cNvPr>
          <p:cNvSpPr txBox="1"/>
          <p:nvPr/>
        </p:nvSpPr>
        <p:spPr>
          <a:xfrm>
            <a:off x="4648200" y="2086657"/>
            <a:ext cx="3810000" cy="1615827"/>
          </a:xfrm>
          <a:prstGeom prst="rect">
            <a:avLst/>
          </a:prstGeom>
          <a:noFill/>
        </p:spPr>
        <p:txBody>
          <a:bodyPr wrap="square" rtlCol="0">
            <a:spAutoFit/>
          </a:bodyPr>
          <a:lstStyle/>
          <a:p>
            <a:pPr marL="171450" indent="-171450">
              <a:buFont typeface="Arial" panose="020B0604020202020204" pitchFamily="34" charset="0"/>
              <a:buChar char="•"/>
            </a:pPr>
            <a:r>
              <a:rPr lang="en-US" sz="1100" dirty="0"/>
              <a:t>Borrower with good loans are considerably much higher in percentages reaching 87.71% than those with bad loans, indicating that the company as a lender has good loan product performance and also has good risk management and assessment.</a:t>
            </a:r>
          </a:p>
          <a:p>
            <a:pPr marL="171450" indent="-171450">
              <a:buFont typeface="Arial" panose="020B0604020202020204" pitchFamily="34" charset="0"/>
              <a:buChar char="•"/>
            </a:pPr>
            <a:r>
              <a:rPr lang="en-US" sz="1100" dirty="0"/>
              <a:t>12.29% of borrower are in bad loans status, this would indicates that the company might need to learn the behavior of borrower more deeply and be more strict when accepting loans application.</a:t>
            </a:r>
          </a:p>
        </p:txBody>
      </p:sp>
      <p:sp>
        <p:nvSpPr>
          <p:cNvPr id="9" name="object 2">
            <a:extLst>
              <a:ext uri="{FF2B5EF4-FFF2-40B4-BE49-F238E27FC236}">
                <a16:creationId xmlns:a16="http://schemas.microsoft.com/office/drawing/2014/main" id="{C51465DA-DD95-F219-3670-4470BD3E704C}"/>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pic>
        <p:nvPicPr>
          <p:cNvPr id="14" name="Picture 13">
            <a:extLst>
              <a:ext uri="{FF2B5EF4-FFF2-40B4-BE49-F238E27FC236}">
                <a16:creationId xmlns:a16="http://schemas.microsoft.com/office/drawing/2014/main" id="{FCD92DEE-2721-C3BB-2781-BA1D5E221E66}"/>
              </a:ext>
            </a:extLst>
          </p:cNvPr>
          <p:cNvPicPr>
            <a:picLocks noChangeAspect="1"/>
          </p:cNvPicPr>
          <p:nvPr/>
        </p:nvPicPr>
        <p:blipFill>
          <a:blip r:embed="rId4"/>
          <a:stretch>
            <a:fillRect/>
          </a:stretch>
        </p:blipFill>
        <p:spPr>
          <a:xfrm>
            <a:off x="457200" y="1504950"/>
            <a:ext cx="3733855" cy="2779245"/>
          </a:xfrm>
          <a:prstGeom prst="rect">
            <a:avLst/>
          </a:prstGeom>
        </p:spPr>
      </p:pic>
    </p:spTree>
    <p:extLst>
      <p:ext uri="{BB962C8B-B14F-4D97-AF65-F5344CB8AC3E}">
        <p14:creationId xmlns:p14="http://schemas.microsoft.com/office/powerpoint/2010/main" val="558463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FC02-4705-91F8-ECFD-2983E82A329B}"/>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16D48E32-F36E-2836-4F0D-E8414B9432D5}"/>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E3162E82-6CA2-E836-BBB8-6C0DEB93182E}"/>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pic>
        <p:nvPicPr>
          <p:cNvPr id="3" name="Picture 2">
            <a:extLst>
              <a:ext uri="{FF2B5EF4-FFF2-40B4-BE49-F238E27FC236}">
                <a16:creationId xmlns:a16="http://schemas.microsoft.com/office/drawing/2014/main" id="{486A577D-2CA8-4882-60DF-AA33AB877475}"/>
              </a:ext>
            </a:extLst>
          </p:cNvPr>
          <p:cNvPicPr>
            <a:picLocks noChangeAspect="1"/>
          </p:cNvPicPr>
          <p:nvPr/>
        </p:nvPicPr>
        <p:blipFill>
          <a:blip r:embed="rId4"/>
          <a:stretch>
            <a:fillRect/>
          </a:stretch>
        </p:blipFill>
        <p:spPr>
          <a:xfrm>
            <a:off x="457200" y="1102002"/>
            <a:ext cx="6065136" cy="3831948"/>
          </a:xfrm>
          <a:prstGeom prst="rect">
            <a:avLst/>
          </a:prstGeom>
        </p:spPr>
      </p:pic>
      <p:sp>
        <p:nvSpPr>
          <p:cNvPr id="4" name="Rectangle: Rounded Corners 3">
            <a:extLst>
              <a:ext uri="{FF2B5EF4-FFF2-40B4-BE49-F238E27FC236}">
                <a16:creationId xmlns:a16="http://schemas.microsoft.com/office/drawing/2014/main" id="{6B731B59-47C1-B40C-4DAB-7869EDDCC20D}"/>
              </a:ext>
            </a:extLst>
          </p:cNvPr>
          <p:cNvSpPr/>
          <p:nvPr/>
        </p:nvSpPr>
        <p:spPr>
          <a:xfrm>
            <a:off x="4572000" y="1673499"/>
            <a:ext cx="4384722" cy="914401"/>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C08127-8D96-B13A-1D7E-CA75D4A0749F}"/>
              </a:ext>
            </a:extLst>
          </p:cNvPr>
          <p:cNvSpPr txBox="1"/>
          <p:nvPr/>
        </p:nvSpPr>
        <p:spPr>
          <a:xfrm>
            <a:off x="4633736" y="1738825"/>
            <a:ext cx="4205464"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t>52.38% of clients that do not have payment difficulty are in the loans category of debt consolidation, followed second by loans category credit card 21.17%.</a:t>
            </a:r>
          </a:p>
          <a:p>
            <a:pPr marL="171450" indent="-171450">
              <a:buFont typeface="Arial" panose="020B0604020202020204" pitchFamily="34" charset="0"/>
              <a:buChar char="•"/>
            </a:pPr>
            <a:r>
              <a:rPr lang="en-US" sz="1000" dirty="0"/>
              <a:t>Debt consolidation is when a client taking out a new loans to pay off other existing loans.</a:t>
            </a:r>
          </a:p>
        </p:txBody>
      </p:sp>
      <p:sp>
        <p:nvSpPr>
          <p:cNvPr id="7" name="Rectangle: Rounded Corners 6">
            <a:extLst>
              <a:ext uri="{FF2B5EF4-FFF2-40B4-BE49-F238E27FC236}">
                <a16:creationId xmlns:a16="http://schemas.microsoft.com/office/drawing/2014/main" id="{8D8FB0AA-B400-E866-3B2F-74BB154F4867}"/>
              </a:ext>
            </a:extLst>
          </p:cNvPr>
          <p:cNvSpPr/>
          <p:nvPr/>
        </p:nvSpPr>
        <p:spPr>
          <a:xfrm>
            <a:off x="4572000" y="2613296"/>
            <a:ext cx="4384722" cy="1330053"/>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1E8FDA-F561-1D81-5516-9F4F276EF842}"/>
              </a:ext>
            </a:extLst>
          </p:cNvPr>
          <p:cNvSpPr txBox="1"/>
          <p:nvPr/>
        </p:nvSpPr>
        <p:spPr>
          <a:xfrm>
            <a:off x="4633736" y="2716554"/>
            <a:ext cx="4205464" cy="1169551"/>
          </a:xfrm>
          <a:prstGeom prst="rect">
            <a:avLst/>
          </a:prstGeom>
          <a:noFill/>
        </p:spPr>
        <p:txBody>
          <a:bodyPr wrap="square" rtlCol="0">
            <a:spAutoFit/>
          </a:bodyPr>
          <a:lstStyle/>
          <a:p>
            <a:pPr marL="171450" indent="-171450">
              <a:buFont typeface="Arial" panose="020B0604020202020204" pitchFamily="34" charset="0"/>
              <a:buChar char="•"/>
            </a:pPr>
            <a:r>
              <a:rPr lang="en-US" sz="1000" dirty="0"/>
              <a:t>Most clients without payment issues (52.38%) choose debt consolidation loans for their longer repayment terms, despite potentially paying more interest over time. This strategy can significantly reduce monthly payments.</a:t>
            </a:r>
          </a:p>
          <a:p>
            <a:pPr marL="171450" indent="-171450">
              <a:buFont typeface="Arial" panose="020B0604020202020204" pitchFamily="34" charset="0"/>
              <a:buChar char="•"/>
            </a:pPr>
            <a:r>
              <a:rPr lang="en-US" sz="1000" dirty="0"/>
              <a:t>Credit card loans are popular in the loans category due to their quicker application processes and approvals, making them attractive for immediate or unexpected expenses.</a:t>
            </a:r>
          </a:p>
        </p:txBody>
      </p:sp>
    </p:spTree>
    <p:extLst>
      <p:ext uri="{BB962C8B-B14F-4D97-AF65-F5344CB8AC3E}">
        <p14:creationId xmlns:p14="http://schemas.microsoft.com/office/powerpoint/2010/main" val="296375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41EF7-A849-B266-13B4-1FA9DDBB2882}"/>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407A40FE-2F64-FED2-3892-ADF14F16CDA5}"/>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74D43971-C5D4-BAD7-9226-E66D305D5BEE}"/>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pic>
        <p:nvPicPr>
          <p:cNvPr id="3" name="Picture 2">
            <a:extLst>
              <a:ext uri="{FF2B5EF4-FFF2-40B4-BE49-F238E27FC236}">
                <a16:creationId xmlns:a16="http://schemas.microsoft.com/office/drawing/2014/main" id="{AAB72ED6-6476-6825-7439-B3A67BEEC6F0}"/>
              </a:ext>
            </a:extLst>
          </p:cNvPr>
          <p:cNvPicPr>
            <a:picLocks noChangeAspect="1"/>
          </p:cNvPicPr>
          <p:nvPr/>
        </p:nvPicPr>
        <p:blipFill>
          <a:blip r:embed="rId4"/>
          <a:stretch>
            <a:fillRect/>
          </a:stretch>
        </p:blipFill>
        <p:spPr>
          <a:xfrm>
            <a:off x="457200" y="1504950"/>
            <a:ext cx="3809999" cy="2798547"/>
          </a:xfrm>
          <a:prstGeom prst="rect">
            <a:avLst/>
          </a:prstGeom>
        </p:spPr>
      </p:pic>
      <p:sp>
        <p:nvSpPr>
          <p:cNvPr id="7" name="Rectangle: Rounded Corners 6">
            <a:extLst>
              <a:ext uri="{FF2B5EF4-FFF2-40B4-BE49-F238E27FC236}">
                <a16:creationId xmlns:a16="http://schemas.microsoft.com/office/drawing/2014/main" id="{C5B0C119-CABA-CC6A-A44E-C208F9571016}"/>
              </a:ext>
            </a:extLst>
          </p:cNvPr>
          <p:cNvSpPr/>
          <p:nvPr/>
        </p:nvSpPr>
        <p:spPr>
          <a:xfrm>
            <a:off x="4572000" y="1757295"/>
            <a:ext cx="4384722" cy="1086575"/>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8CE585-57D8-2813-93D0-C4D3C7D4F446}"/>
              </a:ext>
            </a:extLst>
          </p:cNvPr>
          <p:cNvSpPr txBox="1"/>
          <p:nvPr/>
        </p:nvSpPr>
        <p:spPr>
          <a:xfrm>
            <a:off x="4633736" y="1822621"/>
            <a:ext cx="4205464" cy="954107"/>
          </a:xfrm>
          <a:prstGeom prst="rect">
            <a:avLst/>
          </a:prstGeom>
          <a:noFill/>
        </p:spPr>
        <p:txBody>
          <a:bodyPr wrap="square" rtlCol="0">
            <a:spAutoFit/>
          </a:bodyPr>
          <a:lstStyle/>
          <a:p>
            <a:pPr marL="171450" indent="-171450">
              <a:buFont typeface="Arial" panose="020B0604020202020204" pitchFamily="34" charset="0"/>
              <a:buChar char="•"/>
            </a:pPr>
            <a:r>
              <a:rPr lang="en-US" sz="800" dirty="0"/>
              <a:t>Grade B reaching 27.80% are the highest percentage of clients that do not have payment difficulty, followed second grade C having only a slight margin of 3.39%. This suggest that a significant portion of clients are relatively low-risk borrower, followed closely by a substantial number of moderate-risk borrowers.</a:t>
            </a:r>
          </a:p>
          <a:p>
            <a:pPr marL="171450" indent="-171450">
              <a:buFont typeface="Arial" panose="020B0604020202020204" pitchFamily="34" charset="0"/>
              <a:buChar char="•"/>
            </a:pPr>
            <a:r>
              <a:rPr lang="en-US" sz="800" dirty="0"/>
              <a:t>Grade A with 16.01% of clients that do not have payment difficulty suggest that quite a significant part of borrower are in the low-risk category while also having strong profiles and excellent credit histories.</a:t>
            </a:r>
          </a:p>
        </p:txBody>
      </p:sp>
      <p:sp>
        <p:nvSpPr>
          <p:cNvPr id="10" name="Rectangle: Rounded Corners 9">
            <a:extLst>
              <a:ext uri="{FF2B5EF4-FFF2-40B4-BE49-F238E27FC236}">
                <a16:creationId xmlns:a16="http://schemas.microsoft.com/office/drawing/2014/main" id="{1859147A-E77A-9166-3606-A92643C09582}"/>
              </a:ext>
            </a:extLst>
          </p:cNvPr>
          <p:cNvSpPr/>
          <p:nvPr/>
        </p:nvSpPr>
        <p:spPr>
          <a:xfrm>
            <a:off x="4572000" y="2901114"/>
            <a:ext cx="4384722" cy="1330053"/>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675D50-FB75-C24A-768F-A9EF6890E480}"/>
              </a:ext>
            </a:extLst>
          </p:cNvPr>
          <p:cNvSpPr txBox="1"/>
          <p:nvPr/>
        </p:nvSpPr>
        <p:spPr>
          <a:xfrm>
            <a:off x="4633736" y="3004372"/>
            <a:ext cx="4205464" cy="1200329"/>
          </a:xfrm>
          <a:prstGeom prst="rect">
            <a:avLst/>
          </a:prstGeom>
          <a:noFill/>
        </p:spPr>
        <p:txBody>
          <a:bodyPr wrap="square" rtlCol="0">
            <a:spAutoFit/>
          </a:bodyPr>
          <a:lstStyle/>
          <a:p>
            <a:pPr marL="171450" indent="-171450">
              <a:buFont typeface="Arial" panose="020B0604020202020204" pitchFamily="34" charset="0"/>
              <a:buChar char="•"/>
            </a:pPr>
            <a:r>
              <a:rPr lang="en-US" sz="800" dirty="0"/>
              <a:t>Grade D with 14.63% while having substantial amount of borrower that do not have payment difficulty, this would also means that company would have to take higher stake when lending to these high-risk borrower, according to consumerfinance.gov higher interest rate would be appropriate due to the perceived risk associated with lending to such borrowers.</a:t>
            </a:r>
          </a:p>
          <a:p>
            <a:pPr marL="171450" indent="-171450">
              <a:buFont typeface="Arial" panose="020B0604020202020204" pitchFamily="34" charset="0"/>
              <a:buChar char="•"/>
            </a:pPr>
            <a:r>
              <a:rPr lang="en-US" sz="800" dirty="0"/>
              <a:t>Grade D,E,F,G while having the lowest percentage, are also the high to the highest risk grade, the likelihood of borrower in these grades to default on loans are considered to be much higher than the rest of the grades, as such company need to be more strict when considering to accept loans application from such borrowers.</a:t>
            </a:r>
          </a:p>
        </p:txBody>
      </p:sp>
    </p:spTree>
    <p:extLst>
      <p:ext uri="{BB962C8B-B14F-4D97-AF65-F5344CB8AC3E}">
        <p14:creationId xmlns:p14="http://schemas.microsoft.com/office/powerpoint/2010/main" val="87560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C78FF-CBC8-8144-BA19-B06EE3FCFA5E}"/>
            </a:ext>
          </a:extLst>
        </p:cNvPr>
        <p:cNvGrpSpPr/>
        <p:nvPr/>
      </p:nvGrpSpPr>
      <p:grpSpPr>
        <a:xfrm>
          <a:off x="0" y="0"/>
          <a:ext cx="0" cy="0"/>
          <a:chOff x="0" y="0"/>
          <a:chExt cx="0" cy="0"/>
        </a:xfrm>
      </p:grpSpPr>
      <p:pic>
        <p:nvPicPr>
          <p:cNvPr id="6" name="object 6">
            <a:extLst>
              <a:ext uri="{FF2B5EF4-FFF2-40B4-BE49-F238E27FC236}">
                <a16:creationId xmlns:a16="http://schemas.microsoft.com/office/drawing/2014/main" id="{58051FD0-C5BD-C245-5DEA-52FDD30A76C6}"/>
              </a:ext>
            </a:extLst>
          </p:cNvPr>
          <p:cNvPicPr/>
          <p:nvPr/>
        </p:nvPicPr>
        <p:blipFill>
          <a:blip r:embed="rId3" cstate="print"/>
          <a:stretch>
            <a:fillRect/>
          </a:stretch>
        </p:blipFill>
        <p:spPr>
          <a:xfrm>
            <a:off x="7995800" y="355050"/>
            <a:ext cx="895873" cy="507800"/>
          </a:xfrm>
          <a:prstGeom prst="rect">
            <a:avLst/>
          </a:prstGeom>
        </p:spPr>
      </p:pic>
      <p:sp>
        <p:nvSpPr>
          <p:cNvPr id="9" name="object 2">
            <a:extLst>
              <a:ext uri="{FF2B5EF4-FFF2-40B4-BE49-F238E27FC236}">
                <a16:creationId xmlns:a16="http://schemas.microsoft.com/office/drawing/2014/main" id="{FD654A23-2CB8-18A7-842E-0BFBD223608E}"/>
              </a:ext>
            </a:extLst>
          </p:cNvPr>
          <p:cNvSpPr txBox="1">
            <a:spLocks noGrp="1"/>
          </p:cNvSpPr>
          <p:nvPr>
            <p:ph type="title"/>
          </p:nvPr>
        </p:nvSpPr>
        <p:spPr>
          <a:xfrm>
            <a:off x="1920923" y="521766"/>
            <a:ext cx="4191000" cy="382156"/>
          </a:xfrm>
          <a:prstGeom prst="rect">
            <a:avLst/>
          </a:prstGeom>
        </p:spPr>
        <p:txBody>
          <a:bodyPr vert="horz" wrap="square" lIns="0" tIns="12700" rIns="0" bIns="0" rtlCol="0">
            <a:spAutoFit/>
          </a:bodyPr>
          <a:lstStyle/>
          <a:p>
            <a:pPr marL="12700" algn="ctr">
              <a:lnSpc>
                <a:spcPct val="100000"/>
              </a:lnSpc>
              <a:spcBef>
                <a:spcPts val="100"/>
              </a:spcBef>
            </a:pPr>
            <a:r>
              <a:rPr lang="en-US" sz="2400" spc="160" dirty="0">
                <a:solidFill>
                  <a:srgbClr val="D01010"/>
                </a:solidFill>
              </a:rPr>
              <a:t>Exploratory Data Analysis</a:t>
            </a:r>
            <a:endParaRPr sz="2400" dirty="0"/>
          </a:p>
        </p:txBody>
      </p:sp>
      <p:sp>
        <p:nvSpPr>
          <p:cNvPr id="4" name="Rectangle: Rounded Corners 3">
            <a:extLst>
              <a:ext uri="{FF2B5EF4-FFF2-40B4-BE49-F238E27FC236}">
                <a16:creationId xmlns:a16="http://schemas.microsoft.com/office/drawing/2014/main" id="{67C8F24C-84E2-97EB-A482-7EE1ABAF94FA}"/>
              </a:ext>
            </a:extLst>
          </p:cNvPr>
          <p:cNvSpPr/>
          <p:nvPr/>
        </p:nvSpPr>
        <p:spPr>
          <a:xfrm>
            <a:off x="4622709" y="1253987"/>
            <a:ext cx="4384722" cy="914401"/>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911266C-6ADF-31DC-9479-A86B0BEBE63F}"/>
              </a:ext>
            </a:extLst>
          </p:cNvPr>
          <p:cNvSpPr txBox="1"/>
          <p:nvPr/>
        </p:nvSpPr>
        <p:spPr>
          <a:xfrm>
            <a:off x="4801967" y="1428750"/>
            <a:ext cx="4205464"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t>Most common occurrences of high-risk grade D, E, F, and G interest rates are in the range from 15% up-to 27%.</a:t>
            </a:r>
          </a:p>
        </p:txBody>
      </p:sp>
      <p:sp>
        <p:nvSpPr>
          <p:cNvPr id="7" name="Rectangle: Rounded Corners 6">
            <a:extLst>
              <a:ext uri="{FF2B5EF4-FFF2-40B4-BE49-F238E27FC236}">
                <a16:creationId xmlns:a16="http://schemas.microsoft.com/office/drawing/2014/main" id="{2901C052-A5A7-625B-5369-FB8D27A3A0BF}"/>
              </a:ext>
            </a:extLst>
          </p:cNvPr>
          <p:cNvSpPr/>
          <p:nvPr/>
        </p:nvSpPr>
        <p:spPr>
          <a:xfrm>
            <a:off x="76200" y="3943350"/>
            <a:ext cx="4384722" cy="914400"/>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3719775-1F5F-8C1F-2923-BD521D97B708}"/>
              </a:ext>
            </a:extLst>
          </p:cNvPr>
          <p:cNvSpPr txBox="1"/>
          <p:nvPr/>
        </p:nvSpPr>
        <p:spPr>
          <a:xfrm>
            <a:off x="137936" y="4046607"/>
            <a:ext cx="420546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This finding is inline with (</a:t>
            </a:r>
            <a:r>
              <a:rPr lang="en-US" sz="1000" dirty="0" err="1"/>
              <a:t>Claessens</a:t>
            </a:r>
            <a:r>
              <a:rPr lang="en-US" sz="1000" dirty="0"/>
              <a:t> et al., 2018) that loan grades are a key factor in deciding the interest rate a borrower gets offered. Higher grades borrower would more likely to get lower interest rates, while lower grades face higher borrowing costs.</a:t>
            </a:r>
          </a:p>
        </p:txBody>
      </p:sp>
      <p:pic>
        <p:nvPicPr>
          <p:cNvPr id="15" name="Picture 14">
            <a:extLst>
              <a:ext uri="{FF2B5EF4-FFF2-40B4-BE49-F238E27FC236}">
                <a16:creationId xmlns:a16="http://schemas.microsoft.com/office/drawing/2014/main" id="{242A9A29-588A-061F-9484-DF74B6E32E70}"/>
              </a:ext>
            </a:extLst>
          </p:cNvPr>
          <p:cNvPicPr>
            <a:picLocks noChangeAspect="1"/>
          </p:cNvPicPr>
          <p:nvPr/>
        </p:nvPicPr>
        <p:blipFill>
          <a:blip r:embed="rId4"/>
          <a:stretch>
            <a:fillRect/>
          </a:stretch>
        </p:blipFill>
        <p:spPr>
          <a:xfrm>
            <a:off x="268626" y="1123950"/>
            <a:ext cx="4272506" cy="2619982"/>
          </a:xfrm>
          <a:prstGeom prst="rect">
            <a:avLst/>
          </a:prstGeom>
        </p:spPr>
      </p:pic>
      <p:pic>
        <p:nvPicPr>
          <p:cNvPr id="17" name="Picture 16">
            <a:extLst>
              <a:ext uri="{FF2B5EF4-FFF2-40B4-BE49-F238E27FC236}">
                <a16:creationId xmlns:a16="http://schemas.microsoft.com/office/drawing/2014/main" id="{C108579B-4F30-CDD8-DCD0-C669F7F0C708}"/>
              </a:ext>
            </a:extLst>
          </p:cNvPr>
          <p:cNvPicPr>
            <a:picLocks noChangeAspect="1"/>
          </p:cNvPicPr>
          <p:nvPr/>
        </p:nvPicPr>
        <p:blipFill>
          <a:blip r:embed="rId5"/>
          <a:stretch>
            <a:fillRect/>
          </a:stretch>
        </p:blipFill>
        <p:spPr>
          <a:xfrm>
            <a:off x="5105400" y="2347480"/>
            <a:ext cx="3205546" cy="2827770"/>
          </a:xfrm>
          <a:prstGeom prst="rect">
            <a:avLst/>
          </a:prstGeom>
        </p:spPr>
      </p:pic>
    </p:spTree>
    <p:extLst>
      <p:ext uri="{BB962C8B-B14F-4D97-AF65-F5344CB8AC3E}">
        <p14:creationId xmlns:p14="http://schemas.microsoft.com/office/powerpoint/2010/main" val="1598217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1536</TotalTime>
  <Words>2296</Words>
  <Application>Microsoft Office PowerPoint</Application>
  <PresentationFormat>On-screen Show (16:9)</PresentationFormat>
  <Paragraphs>141</Paragraphs>
  <Slides>24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Nunito-Sans</vt:lpstr>
      <vt:lpstr>Söhne</vt:lpstr>
      <vt:lpstr>Trebuchet MS</vt:lpstr>
      <vt:lpstr>Office Theme</vt:lpstr>
      <vt:lpstr>Intoduction</vt:lpstr>
      <vt:lpstr>Problem</vt:lpstr>
      <vt:lpstr>Data Cleaning</vt:lpstr>
      <vt:lpstr>PowerPoint Presentation</vt:lpstr>
      <vt:lpstr>Exploratory Data Analysis (EDA)</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Feature Engineering</vt:lpstr>
      <vt:lpstr>Feature Selection</vt:lpstr>
      <vt:lpstr>Feature Encoding</vt:lpstr>
      <vt:lpstr>Modelling</vt:lpstr>
      <vt:lpstr>Modelling</vt:lpstr>
      <vt:lpstr>Logistic Regression</vt:lpstr>
      <vt:lpstr>Exploratory Data Analysis</vt:lpstr>
      <vt:lpstr>Output</vt:lpstr>
      <vt:lpstr>Logistic Regression</vt:lpstr>
      <vt:lpstr>Recommendation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 PPT - DATA STORYTELLING.pptx</dc:title>
  <dc:creator>Gilang .</dc:creator>
  <cp:lastModifiedBy>Gilang .</cp:lastModifiedBy>
  <cp:revision>79</cp:revision>
  <dcterms:created xsi:type="dcterms:W3CDTF">2023-12-31T10:19:25Z</dcterms:created>
  <dcterms:modified xsi:type="dcterms:W3CDTF">2024-03-04T15:51:24Z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